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2" r:id="rId1"/>
  </p:sldMasterIdLst>
  <p:notesMasterIdLst>
    <p:notesMasterId r:id="rId18"/>
  </p:notesMasterIdLst>
  <p:handoutMasterIdLst>
    <p:handoutMasterId r:id="rId19"/>
  </p:handoutMasterIdLst>
  <p:sldIdLst>
    <p:sldId id="2147308349" r:id="rId2"/>
    <p:sldId id="2147308352" r:id="rId3"/>
    <p:sldId id="2147308353" r:id="rId4"/>
    <p:sldId id="2147308367" r:id="rId5"/>
    <p:sldId id="2147308354" r:id="rId6"/>
    <p:sldId id="2147308355" r:id="rId7"/>
    <p:sldId id="2147308356" r:id="rId8"/>
    <p:sldId id="2147308357" r:id="rId9"/>
    <p:sldId id="2147308358" r:id="rId10"/>
    <p:sldId id="2147308359" r:id="rId11"/>
    <p:sldId id="2147308365" r:id="rId12"/>
    <p:sldId id="2147308361" r:id="rId13"/>
    <p:sldId id="2147308362" r:id="rId14"/>
    <p:sldId id="2147308363" r:id="rId15"/>
    <p:sldId id="2147308366" r:id="rId16"/>
    <p:sldId id="2147308364" r:id="rId17"/>
  </p:sldIdLst>
  <p:sldSz cx="12192000" cy="6858000"/>
  <p:notesSz cx="10287000" cy="18288000"/>
  <p:embeddedFontLst>
    <p:embeddedFont>
      <p:font typeface="Monocraft" panose="02000609000000000000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TT Firs Neue" panose="02000503030000020004" charset="-52"/>
      <p:regular r:id="rId25"/>
      <p:bold r:id="rId26"/>
      <p:italic r:id="rId27"/>
      <p:boldItalic r:id="rId28"/>
    </p:embeddedFont>
    <p:embeddedFont>
      <p:font typeface="TT Firs Neue Light" panose="02000503030000020004" charset="0"/>
      <p:regular r:id="rId29"/>
      <p:bold r:id="rId30"/>
      <p:italic r:id="rId31"/>
    </p:embeddedFont>
  </p:embeddedFontLst>
  <p:defaultTextStyle>
    <a:lvl1pPr marL="0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5D69968-64E8-4AAF-BB3A-12511B996D5B}">
          <p14:sldIdLst>
            <p14:sldId id="2147308349"/>
            <p14:sldId id="2147308352"/>
            <p14:sldId id="2147308353"/>
            <p14:sldId id="2147308367"/>
            <p14:sldId id="2147308354"/>
            <p14:sldId id="2147308355"/>
            <p14:sldId id="2147308356"/>
            <p14:sldId id="2147308357"/>
            <p14:sldId id="2147308358"/>
            <p14:sldId id="2147308359"/>
            <p14:sldId id="2147308365"/>
            <p14:sldId id="2147308361"/>
            <p14:sldId id="2147308362"/>
            <p14:sldId id="2147308363"/>
            <p14:sldId id="2147308366"/>
            <p14:sldId id="2147308364"/>
          </p14:sldIdLst>
        </p14:section>
        <p14:section name="Раздел без заголовка" id="{51C9CEBC-1E51-4786-9EC2-BA9BCAAD499E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A81A28-227A-BA77-D605-A830565C0E03}" name="Степенко Алесандра Сергеевна" initials="САС" userId="S-1-5-21-1671197717-2720762786-4121277622-1291" providerId="AD"/>
  <p188:author id="{BD59EA6B-E527-4058-02D8-806288F6EFD1}" name="Александра" initials="А" userId="Александра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molina" initials="AS" lastIdx="2" clrIdx="0">
    <p:extLst>
      <p:ext uri="{19B8F6BF-5375-455C-9EA6-DF929625EA0E}">
        <p15:presenceInfo xmlns:p15="http://schemas.microsoft.com/office/powerpoint/2012/main" userId="Aleksandra Smoli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07FF"/>
    <a:srgbClr val="AFC5F6"/>
    <a:srgbClr val="2812B1"/>
    <a:srgbClr val="4224FD"/>
    <a:srgbClr val="FFFFFF"/>
    <a:srgbClr val="00B0FB"/>
    <a:srgbClr val="1700A4"/>
    <a:srgbClr val="1C00C4"/>
    <a:srgbClr val="F6F5FF"/>
    <a:srgbClr val="472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4" autoAdjust="0"/>
    <p:restoredTop sz="92727" autoAdjust="0"/>
  </p:normalViewPr>
  <p:slideViewPr>
    <p:cSldViewPr snapToGrid="0" snapToObjects="1">
      <p:cViewPr varScale="1">
        <p:scale>
          <a:sx n="91" d="100"/>
          <a:sy n="91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28" d="100"/>
          <a:sy n="28" d="100"/>
        </p:scale>
        <p:origin x="944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CED253E-5B50-4732-916C-B376E2A64C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286275-630B-4EE8-97CD-CED4C1AD11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0E003-0F80-4254-98D2-C04234BBAD9C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AC60C51-F7BC-40EB-A380-4DCB9A4623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490EA9-D1A8-4E0C-942B-FABDAB6A58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C6B34-595E-4408-A25B-E5228A8A360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02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4770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0953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14309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1907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23848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2861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33387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38156" algn="l" defTabSz="609539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27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>
            <a:extLst>
              <a:ext uri="{FF2B5EF4-FFF2-40B4-BE49-F238E27FC236}">
                <a16:creationId xmlns:a16="http://schemas.microsoft.com/office/drawing/2014/main" id="{816C4DAB-5E0F-43C2-98C7-B7FB1F00B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15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>
            <a:extLst>
              <a:ext uri="{FF2B5EF4-FFF2-40B4-BE49-F238E27FC236}">
                <a16:creationId xmlns:a16="http://schemas.microsoft.com/office/drawing/2014/main" id="{CB67F826-28C2-447F-B4F5-616A8D093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132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>
            <a:extLst>
              <a:ext uri="{FF2B5EF4-FFF2-40B4-BE49-F238E27FC236}">
                <a16:creationId xmlns:a16="http://schemas.microsoft.com/office/drawing/2014/main" id="{CB67F826-28C2-447F-B4F5-616A8D093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058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>
            <a:extLst>
              <a:ext uri="{FF2B5EF4-FFF2-40B4-BE49-F238E27FC236}">
                <a16:creationId xmlns:a16="http://schemas.microsoft.com/office/drawing/2014/main" id="{923B4FCB-B00E-B487-97A1-A77730863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5978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8642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6611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8530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>
            <a:extLst>
              <a:ext uri="{FF2B5EF4-FFF2-40B4-BE49-F238E27FC236}">
                <a16:creationId xmlns:a16="http://schemas.microsoft.com/office/drawing/2014/main" id="{7DB16F3C-DF36-417A-BBA9-51039EB8C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955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64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2A3FE-354B-511F-7A5A-00C28B853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6942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тки 1">
            <a:extLst>
              <a:ext uri="{FF2B5EF4-FFF2-40B4-BE49-F238E27FC236}">
                <a16:creationId xmlns:a16="http://schemas.microsoft.com/office/drawing/2014/main" id="{EC8B9D73-C261-4CC8-A269-545AB17F1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587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287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762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814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004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ычны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94D5452-A8FB-48D2-A85A-625CCCAC5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12375"/>
            <a:ext cx="11017250" cy="784830"/>
          </a:xfrm>
          <a:prstGeom prst="rect">
            <a:avLst/>
          </a:prstGeom>
        </p:spPr>
        <p:txBody>
          <a:bodyPr vert="horz" lIns="0" tIns="0" rIns="0" bIns="45720" rtlCol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pic>
        <p:nvPicPr>
          <p:cNvPr id="3" name="Image 12" descr="preencoded.png">
            <a:extLst>
              <a:ext uri="{FF2B5EF4-FFF2-40B4-BE49-F238E27FC236}">
                <a16:creationId xmlns:a16="http://schemas.microsoft.com/office/drawing/2014/main" id="{D2B37B53-C719-41A3-857F-DDEC8E3B3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378795" y="611409"/>
            <a:ext cx="254097" cy="254620"/>
          </a:xfrm>
          <a:prstGeom prst="rect">
            <a:avLst/>
          </a:prstGeom>
        </p:spPr>
      </p:pic>
      <p:sp>
        <p:nvSpPr>
          <p:cNvPr id="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5014" y="6460892"/>
            <a:ext cx="21961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801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ттерн в угл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5" descr="preencoded.png">
            <a:extLst>
              <a:ext uri="{FF2B5EF4-FFF2-40B4-BE49-F238E27FC236}">
                <a16:creationId xmlns:a16="http://schemas.microsoft.com/office/drawing/2014/main" id="{3F788E61-5B8C-4D93-8867-5332879230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421757" y="4780483"/>
            <a:ext cx="4770243" cy="2077517"/>
          </a:xfrm>
          <a:prstGeom prst="rect">
            <a:avLst/>
          </a:prstGeom>
        </p:spPr>
      </p:pic>
      <p:pic>
        <p:nvPicPr>
          <p:cNvPr id="4" name="Image 12" descr="preencoded.png">
            <a:extLst>
              <a:ext uri="{FF2B5EF4-FFF2-40B4-BE49-F238E27FC236}">
                <a16:creationId xmlns:a16="http://schemas.microsoft.com/office/drawing/2014/main" id="{5530F9ED-3D3D-40E6-8E36-FBA6FA5AA0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378795" y="611409"/>
            <a:ext cx="254097" cy="25462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94D5452-A8FB-48D2-A85A-625CCCAC5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12375"/>
            <a:ext cx="11017250" cy="784830"/>
          </a:xfrm>
          <a:prstGeom prst="rect">
            <a:avLst/>
          </a:prstGeom>
        </p:spPr>
        <p:txBody>
          <a:bodyPr vert="horz" lIns="0" tIns="0" rIns="0" bIns="45720" rtlCol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5014" y="6460892"/>
            <a:ext cx="21961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518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шка справ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05E942B2-349C-4910-BFA1-2E2EC84CC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24675" y="0"/>
            <a:ext cx="5267325" cy="6858000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94D5452-A8FB-48D2-A85A-625CCCAC5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4" y="512375"/>
            <a:ext cx="5400675" cy="1044963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br>
              <a:rPr lang="ru-RU"/>
            </a:br>
            <a:r>
              <a:rPr lang="ru-RU"/>
              <a:t>в две строки</a:t>
            </a:r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54AD439D-A734-422D-BF42-4C7C2CE066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071100" y="4413249"/>
            <a:ext cx="2120901" cy="2444726"/>
          </a:xfrm>
          <a:prstGeom prst="rect">
            <a:avLst/>
          </a:prstGeom>
        </p:spPr>
      </p:pic>
      <p:pic>
        <p:nvPicPr>
          <p:cNvPr id="7" name="Image 12" descr="preencoded.png">
            <a:extLst>
              <a:ext uri="{FF2B5EF4-FFF2-40B4-BE49-F238E27FC236}">
                <a16:creationId xmlns:a16="http://schemas.microsoft.com/office/drawing/2014/main" id="{2182F505-8B9C-4F06-88EF-0EE0674057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78795" y="611409"/>
            <a:ext cx="254097" cy="254620"/>
          </a:xfrm>
          <a:prstGeom prst="rect">
            <a:avLst/>
          </a:prstGeom>
        </p:spPr>
      </p:pic>
      <p:sp>
        <p:nvSpPr>
          <p:cNvPr id="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5014" y="6460892"/>
            <a:ext cx="21961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3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лашка сниз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05E942B2-349C-4910-BFA1-2E2EC84CC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4365626"/>
            <a:ext cx="12192000" cy="2492374"/>
          </a:xfrm>
          <a:prstGeom prst="rect">
            <a:avLst/>
          </a:prstGeom>
        </p:spPr>
      </p:pic>
      <p:pic>
        <p:nvPicPr>
          <p:cNvPr id="4" name="Image 12" descr="preencoded.png">
            <a:extLst>
              <a:ext uri="{FF2B5EF4-FFF2-40B4-BE49-F238E27FC236}">
                <a16:creationId xmlns:a16="http://schemas.microsoft.com/office/drawing/2014/main" id="{B5E6F5A7-542B-48A1-9D0B-BBABEBF736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378795" y="611409"/>
            <a:ext cx="254097" cy="254620"/>
          </a:xfrm>
          <a:prstGeom prst="rect">
            <a:avLst/>
          </a:prstGeom>
        </p:spPr>
      </p:pic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8AC359E8-7B60-42F4-99BF-E96B162558F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071100" y="4413274"/>
            <a:ext cx="2120901" cy="244472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94D5452-A8FB-48D2-A85A-625CCCAC5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12375"/>
            <a:ext cx="11017250" cy="784830"/>
          </a:xfrm>
          <a:prstGeom prst="rect">
            <a:avLst/>
          </a:prstGeom>
        </p:spPr>
        <p:txBody>
          <a:bodyPr vert="horz" lIns="0" tIns="0" rIns="0" bIns="45720" rtlCol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5014" y="6460892"/>
            <a:ext cx="21961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637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ди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7330056C-F44A-42AF-9A9C-3ACC0C3CDA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12" descr="preencoded.png">
            <a:extLst>
              <a:ext uri="{FF2B5EF4-FFF2-40B4-BE49-F238E27FC236}">
                <a16:creationId xmlns:a16="http://schemas.microsoft.com/office/drawing/2014/main" id="{DF6712FB-E6DE-4ECB-B9C6-A9FB5DBBC7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78795" y="611409"/>
            <a:ext cx="254097" cy="25462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94D5452-A8FB-48D2-A85A-625CCCAC5E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12375"/>
            <a:ext cx="11017250" cy="784830"/>
          </a:xfrm>
          <a:prstGeom prst="rect">
            <a:avLst/>
          </a:prstGeom>
        </p:spPr>
        <p:txBody>
          <a:bodyPr vert="horz" lIns="0" tIns="0" rIns="0" bIns="45720" rtlCol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5014" y="6460892"/>
            <a:ext cx="21961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175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заголовк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5014" y="6460892"/>
            <a:ext cx="21961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813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з заголовка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81F63F9B-EDD3-441B-9A3E-FB275D0BCD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51650" y="5524500"/>
            <a:ext cx="5340350" cy="1333500"/>
          </a:xfrm>
          <a:prstGeom prst="rect">
            <a:avLst/>
          </a:prstGeom>
        </p:spPr>
      </p:pic>
      <p:pic>
        <p:nvPicPr>
          <p:cNvPr id="3" name="Image 2" descr="preencoded.png">
            <a:extLst>
              <a:ext uri="{FF2B5EF4-FFF2-40B4-BE49-F238E27FC236}">
                <a16:creationId xmlns:a16="http://schemas.microsoft.com/office/drawing/2014/main" id="{45AC0CD4-DE54-4D55-91B7-01F708D19A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0"/>
            <a:ext cx="4249544" cy="1334567"/>
          </a:xfrm>
          <a:prstGeom prst="rect">
            <a:avLst/>
          </a:prstGeom>
        </p:spPr>
      </p:pic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5014" y="6460892"/>
            <a:ext cx="219611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algn="r">
              <a:defRPr sz="12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855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92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17" r:id="rId2"/>
    <p:sldLayoutId id="2147483708" r:id="rId3"/>
    <p:sldLayoutId id="2147483715" r:id="rId4"/>
    <p:sldLayoutId id="2147483654" r:id="rId5"/>
    <p:sldLayoutId id="2147483750" r:id="rId6"/>
    <p:sldLayoutId id="214748374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7310" userDrawn="1">
          <p15:clr>
            <a:srgbClr val="F26B43"/>
          </p15:clr>
        </p15:guide>
        <p15:guide id="3" pos="370" userDrawn="1">
          <p15:clr>
            <a:srgbClr val="F26B43"/>
          </p15:clr>
        </p15:guide>
        <p15:guide id="4" orient="horz" pos="3929" userDrawn="1">
          <p15:clr>
            <a:srgbClr val="A4A3A4"/>
          </p15:clr>
        </p15:guide>
        <p15:guide id="5" pos="960" userDrawn="1">
          <p15:clr>
            <a:srgbClr val="F26B43"/>
          </p15:clr>
        </p15:guide>
        <p15:guide id="6" orient="horz" pos="2160" userDrawn="1">
          <p15:clr>
            <a:srgbClr val="A4A3A4"/>
          </p15:clr>
        </p15:guide>
        <p15:guide id="7" pos="6856" userDrawn="1">
          <p15:clr>
            <a:srgbClr val="F26B43"/>
          </p15:clr>
        </p15:guide>
        <p15:guide id="8" pos="824" userDrawn="1">
          <p15:clr>
            <a:srgbClr val="F26B43"/>
          </p15:clr>
        </p15:guide>
        <p15:guide id="9" orient="horz" pos="1275" userDrawn="1">
          <p15:clr>
            <a:srgbClr val="A4A3A4"/>
          </p15:clr>
        </p15:guide>
        <p15:guide id="10" orient="horz" pos="3045" userDrawn="1">
          <p15:clr>
            <a:srgbClr val="A4A3A4"/>
          </p15:clr>
        </p15:guide>
        <p15:guide id="11" pos="6720" userDrawn="1">
          <p15:clr>
            <a:srgbClr val="F26B43"/>
          </p15:clr>
        </p15:guide>
        <p15:guide id="12" pos="1413" userDrawn="1">
          <p15:clr>
            <a:srgbClr val="F26B43"/>
          </p15:clr>
        </p15:guide>
        <p15:guide id="14" pos="1549" userDrawn="1">
          <p15:clr>
            <a:srgbClr val="F26B43"/>
          </p15:clr>
        </p15:guide>
        <p15:guide id="15" pos="2003" userDrawn="1">
          <p15:clr>
            <a:srgbClr val="F26B43"/>
          </p15:clr>
        </p15:guide>
        <p15:guide id="16" pos="2139" userDrawn="1">
          <p15:clr>
            <a:srgbClr val="F26B43"/>
          </p15:clr>
        </p15:guide>
        <p15:guide id="17" pos="2593" userDrawn="1">
          <p15:clr>
            <a:srgbClr val="F26B43"/>
          </p15:clr>
        </p15:guide>
        <p15:guide id="18" pos="2729" userDrawn="1">
          <p15:clr>
            <a:srgbClr val="F26B43"/>
          </p15:clr>
        </p15:guide>
        <p15:guide id="19" pos="3182" userDrawn="1">
          <p15:clr>
            <a:srgbClr val="F26B43"/>
          </p15:clr>
        </p15:guide>
        <p15:guide id="20" pos="3318" userDrawn="1">
          <p15:clr>
            <a:srgbClr val="F26B43"/>
          </p15:clr>
        </p15:guide>
        <p15:guide id="21" pos="4498" userDrawn="1">
          <p15:clr>
            <a:srgbClr val="F26B43"/>
          </p15:clr>
        </p15:guide>
        <p15:guide id="22" pos="3908" userDrawn="1">
          <p15:clr>
            <a:srgbClr val="F26B43"/>
          </p15:clr>
        </p15:guide>
        <p15:guide id="23" pos="4362" userDrawn="1">
          <p15:clr>
            <a:srgbClr val="F26B43"/>
          </p15:clr>
        </p15:guide>
        <p15:guide id="24" pos="3772" userDrawn="1">
          <p15:clr>
            <a:srgbClr val="F26B43"/>
          </p15:clr>
        </p15:guide>
        <p15:guide id="25" pos="4951" userDrawn="1">
          <p15:clr>
            <a:srgbClr val="F26B43"/>
          </p15:clr>
        </p15:guide>
        <p15:guide id="26" pos="5087" userDrawn="1">
          <p15:clr>
            <a:srgbClr val="F26B43"/>
          </p15:clr>
        </p15:guide>
        <p15:guide id="27" pos="5541" userDrawn="1">
          <p15:clr>
            <a:srgbClr val="F26B43"/>
          </p15:clr>
        </p15:guide>
        <p15:guide id="28" pos="5677" userDrawn="1">
          <p15:clr>
            <a:srgbClr val="F26B43"/>
          </p15:clr>
        </p15:guide>
        <p15:guide id="29" pos="6131" userDrawn="1">
          <p15:clr>
            <a:srgbClr val="F26B43"/>
          </p15:clr>
        </p15:guide>
        <p15:guide id="30" pos="6267" userDrawn="1">
          <p15:clr>
            <a:srgbClr val="F26B43"/>
          </p15:clr>
        </p15:guide>
        <p15:guide id="31" orient="horz" pos="1865" userDrawn="1">
          <p15:clr>
            <a:srgbClr val="A4A3A4"/>
          </p15:clr>
        </p15:guide>
        <p15:guide id="32" orient="horz" pos="1570" userDrawn="1">
          <p15:clr>
            <a:srgbClr val="A4A3A4"/>
          </p15:clr>
        </p15:guide>
        <p15:guide id="33" orient="horz" pos="981" userDrawn="1">
          <p15:clr>
            <a:srgbClr val="A4A3A4"/>
          </p15:clr>
        </p15:guide>
        <p15:guide id="34" orient="horz" pos="2455" userDrawn="1">
          <p15:clr>
            <a:srgbClr val="A4A3A4"/>
          </p15:clr>
        </p15:guide>
        <p15:guide id="35" orient="horz" pos="2750" userDrawn="1">
          <p15:clr>
            <a:srgbClr val="A4A3A4"/>
          </p15:clr>
        </p15:guide>
        <p15:guide id="36" orient="horz" pos="3339" userDrawn="1">
          <p15:clr>
            <a:srgbClr val="A4A3A4"/>
          </p15:clr>
        </p15:guide>
        <p15:guide id="37" orient="horz" pos="363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11.png"/><Relationship Id="rId10" Type="http://schemas.openxmlformats.org/officeDocument/2006/relationships/image" Target="../media/image25.svg"/><Relationship Id="rId4" Type="http://schemas.openxmlformats.org/officeDocument/2006/relationships/image" Target="../media/image13.sv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33.svg"/><Relationship Id="rId4" Type="http://schemas.openxmlformats.org/officeDocument/2006/relationships/image" Target="../media/image6.sv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121D991-161B-45A6-A416-FED5C39D64E6}"/>
              </a:ext>
            </a:extLst>
          </p:cNvPr>
          <p:cNvSpPr/>
          <p:nvPr/>
        </p:nvSpPr>
        <p:spPr>
          <a:xfrm>
            <a:off x="-1" y="2082986"/>
            <a:ext cx="10109013" cy="4775013"/>
          </a:xfrm>
          <a:prstGeom prst="rect">
            <a:avLst/>
          </a:prstGeom>
          <a:solidFill>
            <a:srgbClr val="422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 1"/>
          <p:cNvSpPr/>
          <p:nvPr/>
        </p:nvSpPr>
        <p:spPr>
          <a:xfrm>
            <a:off x="900822" y="2788174"/>
            <a:ext cx="8641555" cy="1231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  <a:ea typeface="Monocraft" panose="02000609000000000000" pitchFamily="49" charset="0"/>
                <a:cs typeface="TT Firs Neue Medium" pitchFamily="34" charset="-120"/>
              </a:rPr>
              <a:t>Наименование </a:t>
            </a:r>
          </a:p>
          <a:p>
            <a:r>
              <a:rPr lang="ru-RU" sz="4000" dirty="0">
                <a:solidFill>
                  <a:schemeClr val="tx2"/>
                </a:solidFill>
                <a:ea typeface="Monocraft" panose="02000609000000000000" pitchFamily="49" charset="0"/>
                <a:cs typeface="TT Firs Neue Medium" pitchFamily="34" charset="-120"/>
              </a:rPr>
              <a:t>проекта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F130894-E851-47FA-B6BB-B5D72FA6B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9012" y="0"/>
            <a:ext cx="2082987" cy="2082987"/>
          </a:xfrm>
          <a:prstGeom prst="rect">
            <a:avLst/>
          </a:prstGeom>
        </p:spPr>
      </p:pic>
      <p:sp>
        <p:nvSpPr>
          <p:cNvPr id="12" name="Лого компании"/>
          <p:cNvSpPr txBox="1"/>
          <p:nvPr/>
        </p:nvSpPr>
        <p:spPr>
          <a:xfrm>
            <a:off x="7391535" y="747485"/>
            <a:ext cx="1798890" cy="43088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a14="http://schemas.microsoft.com/office/drawing/2010/main" xmlns:m="http://schemas.openxmlformats.org/officeDocument/2006/math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ctr">
              <a:defRPr sz="3200" b="1">
                <a:solidFill>
                  <a:srgbClr val="535353"/>
                </a:solidFill>
              </a:defRPr>
            </a:lvl1pPr>
          </a:lstStyle>
          <a:p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Лого</a:t>
            </a:r>
            <a:r>
              <a:rPr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sz="1600" dirty="0" err="1">
                <a:solidFill>
                  <a:schemeClr val="bg1">
                    <a:lumMod val="65000"/>
                  </a:schemeClr>
                </a:solidFill>
              </a:rPr>
              <a:t>компании</a:t>
            </a:r>
            <a:endParaRPr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Прямоугольник"/>
          <p:cNvSpPr/>
          <p:nvPr/>
        </p:nvSpPr>
        <p:spPr>
          <a:xfrm>
            <a:off x="7039584" y="549573"/>
            <a:ext cx="2502792" cy="826708"/>
          </a:xfrm>
          <a:prstGeom prst="rect">
            <a:avLst/>
          </a:prstGeom>
          <a:ln w="25400">
            <a:solidFill>
              <a:schemeClr val="bg1">
                <a:lumMod val="75000"/>
              </a:schemeClr>
            </a:solidFill>
            <a:custDash>
              <a:ds d="200000" sp="200000"/>
            </a:custDash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6" name="Text 1"/>
          <p:cNvSpPr/>
          <p:nvPr/>
        </p:nvSpPr>
        <p:spPr>
          <a:xfrm>
            <a:off x="900822" y="549573"/>
            <a:ext cx="5972789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ea typeface="Monocraft" panose="02000609000000000000" pitchFamily="49" charset="0"/>
                <a:cs typeface="TT Firs Neue Medium" pitchFamily="34" charset="-120"/>
              </a:rPr>
              <a:t>Наименование компании-заявителя*</a:t>
            </a:r>
          </a:p>
        </p:txBody>
      </p:sp>
      <p:sp>
        <p:nvSpPr>
          <p:cNvPr id="17" name="Text 1"/>
          <p:cNvSpPr/>
          <p:nvPr/>
        </p:nvSpPr>
        <p:spPr>
          <a:xfrm>
            <a:off x="900822" y="1110045"/>
            <a:ext cx="5972789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i="1" dirty="0">
                <a:ea typeface="Monocraft" panose="02000609000000000000" pitchFamily="49" charset="0"/>
                <a:cs typeface="TT Firs Neue Medium" pitchFamily="34" charset="-120"/>
              </a:rPr>
              <a:t>Наименование ИЦК/ЦКР</a:t>
            </a:r>
          </a:p>
        </p:txBody>
      </p:sp>
      <p:sp>
        <p:nvSpPr>
          <p:cNvPr id="18" name="Text 1"/>
          <p:cNvSpPr/>
          <p:nvPr/>
        </p:nvSpPr>
        <p:spPr>
          <a:xfrm>
            <a:off x="900822" y="5097997"/>
            <a:ext cx="5193729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r>
              <a:rPr lang="ru-RU" sz="2000" i="1" dirty="0">
                <a:solidFill>
                  <a:schemeClr val="bg2"/>
                </a:solidFill>
                <a:ea typeface="Monocraft" panose="02000609000000000000" pitchFamily="49" charset="0"/>
                <a:cs typeface="TT Firs Neue Medium" pitchFamily="34" charset="-120"/>
              </a:rPr>
              <a:t>Регион регистрации компании-заявителя</a:t>
            </a:r>
          </a:p>
        </p:txBody>
      </p:sp>
      <p:sp>
        <p:nvSpPr>
          <p:cNvPr id="19" name="Text 1"/>
          <p:cNvSpPr/>
          <p:nvPr/>
        </p:nvSpPr>
        <p:spPr>
          <a:xfrm>
            <a:off x="900822" y="5596914"/>
            <a:ext cx="7357783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r>
              <a:rPr lang="ru-RU" sz="2000" i="1" dirty="0">
                <a:solidFill>
                  <a:schemeClr val="bg2"/>
                </a:solidFill>
                <a:ea typeface="Monocraft" panose="02000609000000000000" pitchFamily="49" charset="0"/>
                <a:cs typeface="TT Firs Neue Medium" pitchFamily="34" charset="-120"/>
              </a:rPr>
              <a:t>Направление проекта: разработка</a:t>
            </a:r>
            <a:r>
              <a:rPr lang="ru-RU" sz="2000" i="1" dirty="0">
                <a:solidFill>
                  <a:schemeClr val="bg1"/>
                </a:solidFill>
                <a:ea typeface="Monocraft" panose="02000609000000000000" pitchFamily="49" charset="0"/>
                <a:cs typeface="TT Firs Neue Medium" pitchFamily="34" charset="-120"/>
              </a:rPr>
              <a:t>/доработка и </a:t>
            </a:r>
            <a:r>
              <a:rPr lang="ru-RU" sz="2000" i="1" dirty="0">
                <a:solidFill>
                  <a:schemeClr val="bg2"/>
                </a:solidFill>
                <a:ea typeface="Monocraft" panose="02000609000000000000" pitchFamily="49" charset="0"/>
                <a:cs typeface="TT Firs Neue Medium" pitchFamily="34" charset="-120"/>
              </a:rPr>
              <a:t>внедрение</a:t>
            </a:r>
          </a:p>
        </p:txBody>
      </p:sp>
      <p:sp>
        <p:nvSpPr>
          <p:cNvPr id="20" name="Text 1"/>
          <p:cNvSpPr/>
          <p:nvPr/>
        </p:nvSpPr>
        <p:spPr>
          <a:xfrm>
            <a:off x="900822" y="6095832"/>
            <a:ext cx="6264535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r>
              <a:rPr lang="ru-RU" sz="2000" i="1" dirty="0">
                <a:solidFill>
                  <a:schemeClr val="bg2"/>
                </a:solidFill>
                <a:ea typeface="Monocraft" panose="02000609000000000000" pitchFamily="49" charset="0"/>
                <a:cs typeface="TT Firs Neue Medium" pitchFamily="34" charset="-120"/>
              </a:rPr>
              <a:t>Наименование разработчика/якорного заказчика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00822" y="4210420"/>
            <a:ext cx="8641555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46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Ключевые параметры </a:t>
            </a:r>
            <a:r>
              <a:rPr lang="ru-RU" dirty="0">
                <a:solidFill>
                  <a:srgbClr val="3207FF"/>
                </a:solidFill>
                <a:latin typeface="TT Firs Neue Light" panose="02000503030000020004" pitchFamily="2" charset="-52"/>
              </a:rPr>
              <a:t>проекта__</a:t>
            </a:r>
            <a:endParaRPr lang="ru-RU" sz="2400" b="0" dirty="0">
              <a:solidFill>
                <a:srgbClr val="3207FF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2</a:t>
            </a:fld>
            <a:endParaRPr lang="ru-RU" dirty="0"/>
          </a:p>
        </p:txBody>
      </p:sp>
      <p:graphicFrame>
        <p:nvGraphicFramePr>
          <p:cNvPr id="4" name="Таблица 2"/>
          <p:cNvGraphicFramePr/>
          <p:nvPr>
            <p:extLst>
              <p:ext uri="{D42A27DB-BD31-4B8C-83A1-F6EECF244321}">
                <p14:modId xmlns:p14="http://schemas.microsoft.com/office/powerpoint/2010/main" val="4229474366"/>
              </p:ext>
            </p:extLst>
          </p:nvPr>
        </p:nvGraphicFramePr>
        <p:xfrm>
          <a:off x="587375" y="1021404"/>
          <a:ext cx="11017250" cy="5658431"/>
        </p:xfrm>
        <a:graphic>
          <a:graphicData uri="http://schemas.openxmlformats.org/drawingml/2006/table">
            <a:tbl>
              <a:tblPr/>
              <a:tblGrid>
                <a:gridCol w="2943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3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94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300" b="1" cap="none" baseline="0" dirty="0">
                          <a:solidFill>
                            <a:schemeClr val="accent1"/>
                          </a:solidFill>
                          <a:latin typeface="+mn-lt"/>
                        </a:rPr>
                        <a:t>Параметр</a:t>
                      </a:r>
                    </a:p>
                  </a:txBody>
                  <a:tcPr marL="0" marR="144000" marT="36000" marB="36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300" b="1" cap="none" baseline="0" dirty="0">
                          <a:solidFill>
                            <a:schemeClr val="accent1"/>
                          </a:solidFill>
                          <a:latin typeface="+mn-lt"/>
                        </a:rPr>
                        <a:t>Значение</a:t>
                      </a:r>
                    </a:p>
                  </a:txBody>
                  <a:tcPr marL="0" marR="0" marT="36000" marB="36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79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100" b="1" dirty="0">
                          <a:latin typeface="+mn-lt"/>
                        </a:rPr>
                        <a:t>Наименование </a:t>
                      </a:r>
                      <a:r>
                        <a:rPr sz="1100" b="1" dirty="0" err="1">
                          <a:latin typeface="+mn-lt"/>
                        </a:rPr>
                        <a:t>проекта</a:t>
                      </a:r>
                      <a:endParaRPr sz="1100" b="1" dirty="0"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Указывается</a:t>
                      </a:r>
                      <a:r>
                        <a:rPr sz="11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sz="11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наименование</a:t>
                      </a:r>
                      <a:r>
                        <a:rPr sz="11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sz="11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заявленного</a:t>
                      </a:r>
                      <a:r>
                        <a:rPr sz="11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sz="11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проекта</a:t>
                      </a:r>
                      <a:endParaRPr sz="11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</a:endParaRP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91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latin typeface="+mn-lt"/>
                        </a:rPr>
                        <a:t>Наименование</a:t>
                      </a:r>
                      <a:r>
                        <a:rPr sz="1100" b="1" dirty="0">
                          <a:latin typeface="+mn-lt"/>
                        </a:rPr>
                        <a:t> </a:t>
                      </a:r>
                      <a:r>
                        <a:rPr sz="1100" b="1" dirty="0" err="1">
                          <a:latin typeface="+mn-lt"/>
                        </a:rPr>
                        <a:t>якорного</a:t>
                      </a:r>
                      <a:r>
                        <a:rPr sz="1100" b="1" dirty="0">
                          <a:latin typeface="+mn-lt"/>
                        </a:rPr>
                        <a:t> </a:t>
                      </a:r>
                      <a:r>
                        <a:rPr sz="1100" b="1" dirty="0" err="1">
                          <a:latin typeface="+mn-lt"/>
                        </a:rPr>
                        <a:t>заказчика</a:t>
                      </a:r>
                      <a:endParaRPr sz="1100" b="1" dirty="0"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полное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юридического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лица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включая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организационно-правовую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форму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выступающего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роли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заказчика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endParaRPr sz="110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09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latin typeface="+mn-lt"/>
                        </a:rPr>
                        <a:t>Наименование</a:t>
                      </a:r>
                      <a:r>
                        <a:rPr sz="1100" b="1" dirty="0">
                          <a:latin typeface="+mn-lt"/>
                        </a:rPr>
                        <a:t> </a:t>
                      </a:r>
                      <a:r>
                        <a:rPr sz="1100" b="1" dirty="0" err="1">
                          <a:latin typeface="+mn-lt"/>
                        </a:rPr>
                        <a:t>основного</a:t>
                      </a:r>
                      <a:r>
                        <a:rPr sz="1100" b="1" dirty="0">
                          <a:latin typeface="+mn-lt"/>
                        </a:rPr>
                        <a:t> </a:t>
                      </a:r>
                      <a:r>
                        <a:rPr sz="1100" b="1" dirty="0" err="1">
                          <a:latin typeface="+mn-lt"/>
                        </a:rPr>
                        <a:t>разработчика</a:t>
                      </a:r>
                      <a:endParaRPr sz="1100" b="1" dirty="0"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полное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основного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разработчика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осуществляющего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разработку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доработку и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внедрение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ИТ-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91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Наименование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ИТ-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решения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/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n-lt"/>
                        </a:rPr>
                        <a:t/>
                      </a:r>
                      <a:br>
                        <a:rPr lang="ru-RU" sz="1100" b="1" dirty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компонентов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ИТ-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решения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ИТ-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решения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ключевых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компонентов</a:t>
                      </a:r>
                      <a:endParaRPr sz="110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79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Сроки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реализации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проекта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ю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сроки реализации проекта и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месяцев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даты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начала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первого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этапа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окончания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endParaRPr sz="110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91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Общая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стоимость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(сумма)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проекта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руб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общая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стоимость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денежном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выражении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(с учетом НДС)</a:t>
                      </a:r>
                      <a:endParaRPr sz="110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91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Размер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требуемой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государственной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финансовой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поддержки,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руб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. (%)</a:t>
                      </a: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общая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сумма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запрашиваемого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гранта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денежном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выражении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 (в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случае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собственные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</a:t>
                      </a:r>
                      <a:r>
                        <a:rPr sz="1100" i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791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Сумма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софинансирования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руб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. (%)</a:t>
                      </a: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объем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софинансирования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расходов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проекту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стороны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заявителя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условии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необходимости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грантового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финансирования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ставится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прочерк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39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Класс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программного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обеспечения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класс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программного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обеспечения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(классы - для сложносоставного решения)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соответствии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с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приказом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Министерства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цифрового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развития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связи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массовых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коммуникаций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Российской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Федерации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22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сентября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2020 г. № 486</a:t>
                      </a: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79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Соисполнители</a:t>
                      </a:r>
                      <a:r>
                        <a:rPr lang="ru-RU" sz="11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 (разработчик (не основной)/интегратор (при наличии)</a:t>
                      </a:r>
                      <a:endParaRPr sz="1100" b="1" strike="sng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Указываются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других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разработчиков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и/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или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интегратора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участвующих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791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УГТ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ИТ-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решения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текущий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УГТ 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создаваемого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момент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начала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Для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составных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решений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УГТ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каждого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ключевого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компонента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целом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51572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Правообладатель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14400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роль в проекте и наименование юридического лица,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</a:t>
                      </a:r>
                      <a:r>
                        <a:rPr lang="ru-RU"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торому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принадлежат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будут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принадлежать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исключительные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права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ИТ-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:
1.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правообладателя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правообладателей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ключевых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компонентов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дату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начала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)
2.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правообладателя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решения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итогам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реализации</a:t>
                      </a:r>
                      <a:r>
                        <a:rPr sz="1100" i="1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sz="1100" i="1" kern="12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проекта</a:t>
                      </a:r>
                      <a:endParaRPr sz="1100" i="1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36000" marB="36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56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6F694BEF-D947-4937-8F53-C753D3A5A710}"/>
              </a:ext>
            </a:extLst>
          </p:cNvPr>
          <p:cNvSpPr/>
          <p:nvPr/>
        </p:nvSpPr>
        <p:spPr>
          <a:xfrm>
            <a:off x="0" y="5164938"/>
            <a:ext cx="12192000" cy="1693062"/>
          </a:xfrm>
          <a:prstGeom prst="rect">
            <a:avLst/>
          </a:prstGeom>
          <a:solidFill>
            <a:srgbClr val="320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Резюме </a:t>
            </a:r>
            <a:r>
              <a:rPr lang="ru-RU" dirty="0">
                <a:solidFill>
                  <a:srgbClr val="3207FF"/>
                </a:solidFill>
                <a:latin typeface="TT Firs Neue Light" panose="02000503030000020004" pitchFamily="2" charset="-52"/>
              </a:rPr>
              <a:t>проекта__</a:t>
            </a:r>
            <a:endParaRPr lang="ru-RU" sz="2400" b="0" dirty="0">
              <a:solidFill>
                <a:srgbClr val="3207FF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587374" y="1556971"/>
            <a:ext cx="11139569" cy="66479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r>
              <a:rPr lang="ru-RU" sz="1400" dirty="0"/>
              <a:t>Наименование ПО/ПАК, на базе которого реализуется проект </a:t>
            </a:r>
          </a:p>
        </p:txBody>
      </p:sp>
      <p:sp>
        <p:nvSpPr>
          <p:cNvPr id="13" name="TextBox 2"/>
          <p:cNvSpPr txBox="1"/>
          <p:nvPr/>
        </p:nvSpPr>
        <p:spPr>
          <a:xfrm>
            <a:off x="587375" y="2850866"/>
            <a:ext cx="11309252" cy="66479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r>
              <a:rPr sz="1400" dirty="0" err="1"/>
              <a:t>Краткое</a:t>
            </a:r>
            <a:r>
              <a:rPr sz="1400" dirty="0"/>
              <a:t> </a:t>
            </a:r>
            <a:r>
              <a:rPr sz="1400" dirty="0" err="1"/>
              <a:t>описание</a:t>
            </a:r>
            <a:r>
              <a:rPr sz="1400" dirty="0"/>
              <a:t> </a:t>
            </a:r>
            <a:r>
              <a:rPr sz="1400" dirty="0" err="1"/>
              <a:t>задач</a:t>
            </a:r>
            <a:r>
              <a:rPr lang="ru-RU" sz="1400" dirty="0"/>
              <a:t>,</a:t>
            </a:r>
            <a:r>
              <a:rPr sz="1400" dirty="0"/>
              <a:t> </a:t>
            </a:r>
            <a:r>
              <a:rPr sz="1400" dirty="0" err="1"/>
              <a:t>для</a:t>
            </a:r>
            <a:r>
              <a:rPr sz="1400" dirty="0"/>
              <a:t> </a:t>
            </a:r>
            <a:r>
              <a:rPr sz="1400" dirty="0" err="1"/>
              <a:t>которых</a:t>
            </a:r>
            <a:r>
              <a:rPr sz="1400" dirty="0"/>
              <a:t> </a:t>
            </a:r>
            <a:r>
              <a:rPr sz="1400" dirty="0" err="1"/>
              <a:t>создаётся</a:t>
            </a:r>
            <a:r>
              <a:rPr sz="1400" dirty="0"/>
              <a:t> </a:t>
            </a:r>
            <a:r>
              <a:rPr sz="1400" dirty="0" err="1"/>
              <a:t>решение</a:t>
            </a:r>
            <a:endParaRPr sz="1400" dirty="0"/>
          </a:p>
        </p:txBody>
      </p:sp>
      <p:sp>
        <p:nvSpPr>
          <p:cNvPr id="14" name="TextBox 2"/>
          <p:cNvSpPr txBox="1"/>
          <p:nvPr/>
        </p:nvSpPr>
        <p:spPr>
          <a:xfrm>
            <a:off x="587375" y="4366360"/>
            <a:ext cx="5188392" cy="66479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r>
              <a:rPr sz="1400" dirty="0" err="1"/>
              <a:t>Текущий</a:t>
            </a:r>
            <a:r>
              <a:rPr sz="1400" dirty="0"/>
              <a:t> </a:t>
            </a:r>
            <a:r>
              <a:rPr sz="1400" dirty="0" err="1"/>
              <a:t>краткий</a:t>
            </a:r>
            <a:r>
              <a:rPr sz="1400" dirty="0"/>
              <a:t> </a:t>
            </a:r>
            <a:r>
              <a:rPr sz="1400" dirty="0" err="1"/>
              <a:t>статус</a:t>
            </a:r>
            <a:r>
              <a:rPr sz="1400" dirty="0"/>
              <a:t>. </a:t>
            </a:r>
            <a:r>
              <a:rPr sz="1400" dirty="0" err="1"/>
              <a:t>Что</a:t>
            </a:r>
            <a:r>
              <a:rPr sz="1400" dirty="0"/>
              <a:t> </a:t>
            </a:r>
            <a:r>
              <a:rPr sz="1400" dirty="0" err="1"/>
              <a:t>сделано</a:t>
            </a:r>
            <a:r>
              <a:rPr sz="1400" dirty="0"/>
              <a:t>, </a:t>
            </a:r>
            <a:r>
              <a:rPr sz="1400" dirty="0" err="1"/>
              <a:t>за</a:t>
            </a:r>
            <a:r>
              <a:rPr sz="1400" dirty="0"/>
              <a:t> </a:t>
            </a:r>
            <a:r>
              <a:rPr sz="1400" dirty="0" err="1"/>
              <a:t>какое</a:t>
            </a:r>
            <a:r>
              <a:rPr sz="1400" dirty="0"/>
              <a:t> </a:t>
            </a:r>
            <a:r>
              <a:rPr sz="1400" dirty="0" err="1"/>
              <a:t>время</a:t>
            </a:r>
            <a:r>
              <a:rPr sz="1400" dirty="0"/>
              <a:t>.</a:t>
            </a:r>
            <a:r>
              <a:rPr lang="ru-RU" sz="1400" dirty="0"/>
              <a:t>  </a:t>
            </a:r>
            <a:endParaRPr sz="1400" dirty="0">
              <a:solidFill>
                <a:srgbClr val="00B050"/>
              </a:solidFill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587374" y="1132774"/>
            <a:ext cx="11011031" cy="239531"/>
            <a:chOff x="587375" y="1132774"/>
            <a:chExt cx="5188392" cy="290416"/>
          </a:xfrm>
        </p:grpSpPr>
        <p:sp>
          <p:nvSpPr>
            <p:cNvPr id="5" name="TextBox 2"/>
            <p:cNvSpPr txBox="1"/>
            <p:nvPr/>
          </p:nvSpPr>
          <p:spPr>
            <a:xfrm>
              <a:off x="587375" y="1132774"/>
              <a:ext cx="5188392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accent1"/>
                  </a:solidFill>
                </a:rPr>
                <a:t>Наименование </a:t>
              </a:r>
              <a:r>
                <a:rPr lang="ru-RU" sz="1600" cap="none" dirty="0">
                  <a:solidFill>
                    <a:srgbClr val="3207FF"/>
                  </a:solidFill>
                </a:rPr>
                <a:t>ИТ-решения</a:t>
              </a:r>
              <a:endParaRPr lang="ru-RU" sz="1600" strike="sngStrike" cap="none" dirty="0">
                <a:solidFill>
                  <a:srgbClr val="3207FF"/>
                </a:solidFill>
              </a:endParaRP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87375" y="1423190"/>
              <a:ext cx="51883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587375" y="2426669"/>
            <a:ext cx="11011030" cy="290416"/>
            <a:chOff x="587375" y="2426669"/>
            <a:chExt cx="5188392" cy="290416"/>
          </a:xfrm>
        </p:grpSpPr>
        <p:sp>
          <p:nvSpPr>
            <p:cNvPr id="6" name="TextBox 7"/>
            <p:cNvSpPr txBox="1"/>
            <p:nvPr/>
          </p:nvSpPr>
          <p:spPr>
            <a:xfrm>
              <a:off x="587375" y="2426669"/>
              <a:ext cx="5188392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sz="1600" cap="none" dirty="0" err="1">
                  <a:solidFill>
                    <a:schemeClr val="accent1"/>
                  </a:solidFill>
                </a:rPr>
                <a:t>Назначение</a:t>
              </a:r>
              <a:r>
                <a:rPr sz="1600" cap="none" dirty="0">
                  <a:solidFill>
                    <a:schemeClr val="accent1"/>
                  </a:solidFill>
                </a:rPr>
                <a:t> </a:t>
              </a:r>
              <a:r>
                <a:rPr lang="ru-RU" sz="1600" cap="none" dirty="0">
                  <a:solidFill>
                    <a:srgbClr val="3207FF"/>
                  </a:solidFill>
                </a:rPr>
                <a:t>ИТ-решения</a:t>
              </a:r>
              <a:endParaRPr sz="1600" cap="none" dirty="0">
                <a:solidFill>
                  <a:srgbClr val="3207FF"/>
                </a:solidFill>
              </a:endParaRP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87375" y="2717085"/>
              <a:ext cx="51883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Группа 74"/>
          <p:cNvGrpSpPr/>
          <p:nvPr/>
        </p:nvGrpSpPr>
        <p:grpSpPr>
          <a:xfrm>
            <a:off x="587375" y="3942163"/>
            <a:ext cx="11011030" cy="290416"/>
            <a:chOff x="587375" y="3942163"/>
            <a:chExt cx="5188392" cy="290416"/>
          </a:xfrm>
        </p:grpSpPr>
        <p:sp>
          <p:nvSpPr>
            <p:cNvPr id="7" name="TextBox 9"/>
            <p:cNvSpPr txBox="1"/>
            <p:nvPr/>
          </p:nvSpPr>
          <p:spPr>
            <a:xfrm>
              <a:off x="587375" y="3942163"/>
              <a:ext cx="5188392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sz="1600" cap="none" dirty="0" err="1">
                  <a:solidFill>
                    <a:schemeClr val="accent1"/>
                  </a:solidFill>
                </a:rPr>
                <a:t>Стадия</a:t>
              </a:r>
              <a:r>
                <a:rPr sz="1600" cap="none" dirty="0">
                  <a:solidFill>
                    <a:schemeClr val="accent1"/>
                  </a:solidFill>
                </a:rPr>
                <a:t> </a:t>
              </a:r>
              <a:r>
                <a:rPr sz="1600" cap="none" dirty="0" err="1">
                  <a:solidFill>
                    <a:schemeClr val="accent1"/>
                  </a:solidFill>
                </a:rPr>
                <a:t>реализации</a:t>
              </a:r>
              <a:r>
                <a:rPr sz="1600" cap="none" dirty="0">
                  <a:solidFill>
                    <a:schemeClr val="accent1"/>
                  </a:solidFill>
                </a:rPr>
                <a:t> </a:t>
              </a:r>
              <a:r>
                <a:rPr sz="1600" cap="none" dirty="0" err="1">
                  <a:solidFill>
                    <a:schemeClr val="accent1"/>
                  </a:solidFill>
                </a:rPr>
                <a:t>проекта</a:t>
              </a:r>
              <a:r>
                <a:rPr sz="1600" cap="none" dirty="0">
                  <a:solidFill>
                    <a:schemeClr val="accent1"/>
                  </a:solidFill>
                </a:rPr>
                <a:t>:</a:t>
              </a: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>
              <a:off x="587375" y="4232579"/>
              <a:ext cx="51883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503829" y="6306888"/>
            <a:ext cx="94577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2"/>
                </a:solidFill>
              </a:rPr>
              <a:pPr/>
              <a:t>3</a:t>
            </a:fld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69" name="Image 28" descr="preencoded.png">
            <a:extLst>
              <a:ext uri="{FF2B5EF4-FFF2-40B4-BE49-F238E27FC236}">
                <a16:creationId xmlns:a16="http://schemas.microsoft.com/office/drawing/2014/main" id="{68D4F039-BB8B-4130-8BB9-3E49A46A57D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5164938"/>
            <a:ext cx="1696720" cy="1696720"/>
          </a:xfrm>
          <a:prstGeom prst="rect">
            <a:avLst/>
          </a:prstGeom>
        </p:spPr>
      </p:pic>
      <p:sp>
        <p:nvSpPr>
          <p:cNvPr id="11" name="TextBox 17"/>
          <p:cNvSpPr txBox="1"/>
          <p:nvPr/>
        </p:nvSpPr>
        <p:spPr>
          <a:xfrm>
            <a:off x="587375" y="5366580"/>
            <a:ext cx="11017250" cy="94030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noAutofit/>
          </a:bodyPr>
          <a:lstStyle/>
          <a:p>
            <a:pPr>
              <a:defRPr sz="2800"/>
            </a:pPr>
            <a:r>
              <a:rPr sz="1600" b="1" dirty="0" err="1">
                <a:solidFill>
                  <a:schemeClr val="bg2"/>
                </a:solidFill>
              </a:rPr>
              <a:t>Обоснование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целесообразности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грантовой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поддержки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проекта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lang="ru-RU" sz="1600" b="1" dirty="0">
                <a:solidFill>
                  <a:schemeClr val="bg2"/>
                </a:solidFill>
              </a:rPr>
              <a:t/>
            </a:r>
            <a:br>
              <a:rPr lang="ru-RU" sz="1600" b="1" dirty="0">
                <a:solidFill>
                  <a:schemeClr val="bg2"/>
                </a:solidFill>
              </a:rPr>
            </a:br>
            <a:r>
              <a:rPr sz="1600" b="1" dirty="0">
                <a:solidFill>
                  <a:schemeClr val="bg2"/>
                </a:solidFill>
              </a:rPr>
              <a:t>(</a:t>
            </a:r>
            <a:r>
              <a:rPr sz="1600" b="1" dirty="0" err="1">
                <a:solidFill>
                  <a:schemeClr val="bg2"/>
                </a:solidFill>
              </a:rPr>
              <a:t>для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проектов</a:t>
            </a:r>
            <a:r>
              <a:rPr sz="1600" b="1" dirty="0">
                <a:solidFill>
                  <a:schemeClr val="bg2"/>
                </a:solidFill>
              </a:rPr>
              <a:t>, </a:t>
            </a:r>
            <a:r>
              <a:rPr sz="1600" b="1" dirty="0" err="1">
                <a:solidFill>
                  <a:schemeClr val="bg2"/>
                </a:solidFill>
              </a:rPr>
              <a:t>претендующих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на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грантовое</a:t>
            </a:r>
            <a:r>
              <a:rPr sz="1600" b="1" dirty="0">
                <a:solidFill>
                  <a:schemeClr val="bg2"/>
                </a:solidFill>
              </a:rPr>
              <a:t> </a:t>
            </a:r>
            <a:r>
              <a:rPr sz="1600" b="1" dirty="0" err="1">
                <a:solidFill>
                  <a:schemeClr val="bg2"/>
                </a:solidFill>
              </a:rPr>
              <a:t>финансирование</a:t>
            </a:r>
            <a:r>
              <a:rPr sz="1600" b="1" dirty="0">
                <a:solidFill>
                  <a:schemeClr val="bg2"/>
                </a:solidFill>
              </a:rPr>
              <a:t>)</a:t>
            </a:r>
            <a:r>
              <a:rPr lang="ru-RU" sz="1600" b="1" dirty="0">
                <a:solidFill>
                  <a:schemeClr val="bg2"/>
                </a:solidFill>
              </a:rPr>
              <a:t> </a:t>
            </a:r>
            <a:br>
              <a:rPr lang="ru-RU" sz="1600" b="1" dirty="0">
                <a:solidFill>
                  <a:schemeClr val="bg2"/>
                </a:solidFill>
              </a:rPr>
            </a:br>
            <a:endParaRPr sz="1600" b="1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DC60C9-FE1C-ABFE-4832-0C8FE2FF8E47}"/>
              </a:ext>
            </a:extLst>
          </p:cNvPr>
          <p:cNvSpPr txBox="1"/>
          <p:nvPr/>
        </p:nvSpPr>
        <p:spPr>
          <a:xfrm>
            <a:off x="474593" y="4518607"/>
            <a:ext cx="11252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(Например, проведено тестирование имеющихся российских решений…/ </a:t>
            </a:r>
            <a:r>
              <a:rPr lang="ru-RU" dirty="0"/>
              <a:t>исследование/</a:t>
            </a:r>
            <a:r>
              <a:rPr lang="ru-RU" sz="1200" dirty="0"/>
              <a:t>предпроектное обследование…/ сформированы требования…/ либо указываются планируемые даты запуска проекта)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822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Резюме </a:t>
            </a:r>
            <a:r>
              <a:rPr lang="ru-RU" dirty="0">
                <a:solidFill>
                  <a:srgbClr val="3207FF"/>
                </a:solidFill>
                <a:latin typeface="TT Firs Neue Light" panose="02000503030000020004" pitchFamily="2" charset="-52"/>
              </a:rPr>
              <a:t>проекта__</a:t>
            </a:r>
            <a:endParaRPr lang="ru-RU" sz="2400" b="0" dirty="0">
              <a:solidFill>
                <a:srgbClr val="3207FF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587374" y="1556971"/>
            <a:ext cx="11252691" cy="66479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r>
              <a:rPr lang="ru-RU" sz="1400" dirty="0"/>
              <a:t>Описание проекта, преимуществ решения, актуальности и критичности для предприятия и отрасли</a:t>
            </a:r>
          </a:p>
        </p:txBody>
      </p:sp>
      <p:sp>
        <p:nvSpPr>
          <p:cNvPr id="13" name="TextBox 2"/>
          <p:cNvSpPr txBox="1"/>
          <p:nvPr/>
        </p:nvSpPr>
        <p:spPr>
          <a:xfrm>
            <a:off x="587374" y="2850866"/>
            <a:ext cx="10828485" cy="66479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r>
              <a:rPr lang="ru-RU" sz="1400" dirty="0"/>
              <a:t>Каким приоритетным направлениям соответствует ИТ-решение 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587375" y="4366360"/>
            <a:ext cx="11478934" cy="66479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r>
              <a:rPr lang="ru-RU" sz="1400" dirty="0"/>
              <a:t>Приводится пример отраслевого применения, универсальности для межотраслевого применения</a:t>
            </a:r>
            <a:br>
              <a:rPr lang="ru-RU" sz="1400" dirty="0"/>
            </a:br>
            <a:endParaRPr lang="ru-RU" sz="1400" dirty="0"/>
          </a:p>
        </p:txBody>
      </p:sp>
      <p:grpSp>
        <p:nvGrpSpPr>
          <p:cNvPr id="71" name="Группа 70"/>
          <p:cNvGrpSpPr/>
          <p:nvPr/>
        </p:nvGrpSpPr>
        <p:grpSpPr>
          <a:xfrm>
            <a:off x="587374" y="1132773"/>
            <a:ext cx="11011031" cy="298875"/>
            <a:chOff x="587375" y="1132774"/>
            <a:chExt cx="5188392" cy="290416"/>
          </a:xfrm>
        </p:grpSpPr>
        <p:sp>
          <p:nvSpPr>
            <p:cNvPr id="5" name="TextBox 2"/>
            <p:cNvSpPr txBox="1"/>
            <p:nvPr/>
          </p:nvSpPr>
          <p:spPr>
            <a:xfrm>
              <a:off x="587375" y="1132774"/>
              <a:ext cx="5188392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accent1"/>
                  </a:solidFill>
                </a:rPr>
                <a:t>Актуальность проекта</a:t>
              </a:r>
            </a:p>
          </p:txBody>
        </p: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87375" y="1423190"/>
              <a:ext cx="51883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587375" y="2426669"/>
            <a:ext cx="11011030" cy="361536"/>
            <a:chOff x="587375" y="2426669"/>
            <a:chExt cx="5188392" cy="290416"/>
          </a:xfrm>
        </p:grpSpPr>
        <p:sp>
          <p:nvSpPr>
            <p:cNvPr id="6" name="TextBox 7"/>
            <p:cNvSpPr txBox="1"/>
            <p:nvPr/>
          </p:nvSpPr>
          <p:spPr>
            <a:xfrm>
              <a:off x="587375" y="2426669"/>
              <a:ext cx="5188392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accent1"/>
                  </a:solidFill>
                </a:rPr>
                <a:t>Приоритетные направления</a:t>
              </a: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87375" y="2717085"/>
              <a:ext cx="51883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Группа 74"/>
          <p:cNvGrpSpPr/>
          <p:nvPr/>
        </p:nvGrpSpPr>
        <p:grpSpPr>
          <a:xfrm>
            <a:off x="587374" y="3942162"/>
            <a:ext cx="11011030" cy="368169"/>
            <a:chOff x="587374" y="3942163"/>
            <a:chExt cx="7689359" cy="290416"/>
          </a:xfrm>
        </p:grpSpPr>
        <p:sp>
          <p:nvSpPr>
            <p:cNvPr id="7" name="TextBox 9"/>
            <p:cNvSpPr txBox="1"/>
            <p:nvPr/>
          </p:nvSpPr>
          <p:spPr>
            <a:xfrm>
              <a:off x="587374" y="3942163"/>
              <a:ext cx="7689359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accent1"/>
                  </a:solidFill>
                </a:rPr>
                <a:t>Области и отрасли применения дорабатываемого ПО</a:t>
              </a: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>
              <a:off x="587375" y="4232579"/>
              <a:ext cx="5188392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503829" y="6306888"/>
            <a:ext cx="94577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>
                <a:solidFill>
                  <a:schemeClr val="bg2"/>
                </a:solidFill>
              </a:rPr>
              <a:pPr/>
              <a:t>4</a:t>
            </a:fld>
            <a:endParaRPr lang="ru-RU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96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1" descr="preencoded.png">
            <a:extLst>
              <a:ext uri="{FF2B5EF4-FFF2-40B4-BE49-F238E27FC236}">
                <a16:creationId xmlns:a16="http://schemas.microsoft.com/office/drawing/2014/main" id="{81F63F9B-EDD3-441B-9A3E-FB275D0B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51650" y="5524500"/>
            <a:ext cx="5340350" cy="1333500"/>
          </a:xfrm>
          <a:prstGeom prst="rect">
            <a:avLst/>
          </a:prstGeom>
        </p:spPr>
      </p:pic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Описание </a:t>
            </a:r>
            <a:r>
              <a:rPr lang="ru-RU" dirty="0">
                <a:solidFill>
                  <a:srgbClr val="3207FF"/>
                </a:solidFill>
                <a:latin typeface="TT Firs Neue Light" panose="02000503030000020004" pitchFamily="2" charset="-52"/>
              </a:rPr>
              <a:t>проекта__</a:t>
            </a:r>
            <a:endParaRPr lang="ru-RU" sz="2400" b="0" dirty="0">
              <a:solidFill>
                <a:srgbClr val="3207FF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5733459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9" name="TextBox 2"/>
          <p:cNvSpPr txBox="1"/>
          <p:nvPr/>
        </p:nvSpPr>
        <p:spPr>
          <a:xfrm>
            <a:off x="587375" y="1509472"/>
            <a:ext cx="5188392" cy="9694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Цель проекта </a:t>
            </a:r>
          </a:p>
        </p:txBody>
      </p:sp>
      <p:sp>
        <p:nvSpPr>
          <p:cNvPr id="11" name="TextBox 2"/>
          <p:cNvSpPr txBox="1"/>
          <p:nvPr/>
        </p:nvSpPr>
        <p:spPr>
          <a:xfrm>
            <a:off x="6416233" y="1509472"/>
            <a:ext cx="5188392" cy="9694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Задачи проекта: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587375" y="3088943"/>
            <a:ext cx="5188392" cy="9694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Риск нереализации проекта 1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Риск нереализации проекта 2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…</a:t>
            </a:r>
          </a:p>
        </p:txBody>
      </p:sp>
      <p:sp>
        <p:nvSpPr>
          <p:cNvPr id="18" name="TextBox 2"/>
          <p:cNvSpPr txBox="1"/>
          <p:nvPr/>
        </p:nvSpPr>
        <p:spPr>
          <a:xfrm>
            <a:off x="587375" y="4376132"/>
            <a:ext cx="5188392" cy="96949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Наименование замещаемого программного обеспечения 1 </a:t>
            </a:r>
            <a:r>
              <a:rPr lang="ru-RU" sz="1200" dirty="0"/>
              <a:t>(с указанием используемое/неиспользуемое/планируемое к выводу из эксплуатации)</a:t>
            </a:r>
          </a:p>
          <a:p>
            <a:pPr marL="285750" marR="0" lvl="0" indent="-28575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07F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ru-RU" sz="1400" dirty="0"/>
              <a:t>Наименование замещаемого программного обеспечения 2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T Firs Neue"/>
                <a:ea typeface="+mn-ea"/>
                <a:cs typeface="+mn-cs"/>
              </a:rPr>
              <a:t>(с указанием используемое/неиспользуемое/планируемое к выводу из эксплуатации)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ru-RU" sz="140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…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995052"/>
            <a:ext cx="12192000" cy="418865"/>
            <a:chOff x="0" y="1568481"/>
            <a:chExt cx="12192000" cy="418865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6F694BEF-D947-4937-8F53-C753D3A5A710}"/>
                </a:ext>
              </a:extLst>
            </p:cNvPr>
            <p:cNvSpPr/>
            <p:nvPr/>
          </p:nvSpPr>
          <p:spPr>
            <a:xfrm>
              <a:off x="0" y="1568481"/>
              <a:ext cx="12192000" cy="418865"/>
            </a:xfrm>
            <a:prstGeom prst="rect">
              <a:avLst/>
            </a:prstGeom>
            <a:solidFill>
              <a:srgbClr val="320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2"/>
            <p:cNvSpPr txBox="1"/>
            <p:nvPr/>
          </p:nvSpPr>
          <p:spPr>
            <a:xfrm>
              <a:off x="955039" y="1664036"/>
              <a:ext cx="10649585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bg2"/>
                  </a:solidFill>
                </a:rPr>
                <a:t>Цели проекта</a:t>
              </a:r>
            </a:p>
          </p:txBody>
        </p:sp>
        <p:pic>
          <p:nvPicPr>
            <p:cNvPr id="33" name="Image 40" descr="preencoded.png">
              <a:extLst>
                <a:ext uri="{FF2B5EF4-FFF2-40B4-BE49-F238E27FC236}">
                  <a16:creationId xmlns:a16="http://schemas.microsoft.com/office/drawing/2014/main" id="{CC8CAB77-81D3-4AE3-ADF6-FFBCD40F9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87375" y="1648751"/>
              <a:ext cx="258326" cy="258326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>
            <a:off x="0" y="3876458"/>
            <a:ext cx="12192000" cy="418865"/>
            <a:chOff x="0" y="4727423"/>
            <a:chExt cx="12192000" cy="418865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F694BEF-D947-4937-8F53-C753D3A5A710}"/>
                </a:ext>
              </a:extLst>
            </p:cNvPr>
            <p:cNvSpPr/>
            <p:nvPr/>
          </p:nvSpPr>
          <p:spPr>
            <a:xfrm>
              <a:off x="0" y="4727423"/>
              <a:ext cx="12192000" cy="418865"/>
            </a:xfrm>
            <a:prstGeom prst="rect">
              <a:avLst/>
            </a:prstGeom>
            <a:solidFill>
              <a:srgbClr val="320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TextBox 2"/>
            <p:cNvSpPr txBox="1"/>
            <p:nvPr/>
          </p:nvSpPr>
          <p:spPr>
            <a:xfrm>
              <a:off x="955039" y="4822978"/>
              <a:ext cx="10649585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bg2"/>
                  </a:solidFill>
                </a:rPr>
                <a:t>Замещаемое программное обеспечение</a:t>
              </a:r>
            </a:p>
          </p:txBody>
        </p:sp>
        <p:pic>
          <p:nvPicPr>
            <p:cNvPr id="34" name="Image 54" descr="preencoded.png">
              <a:extLst>
                <a:ext uri="{FF2B5EF4-FFF2-40B4-BE49-F238E27FC236}">
                  <a16:creationId xmlns:a16="http://schemas.microsoft.com/office/drawing/2014/main" id="{880CF08B-CA8A-46A8-A2DD-25C1942ED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7375" y="4807692"/>
              <a:ext cx="258326" cy="258326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>
          <a:xfrm>
            <a:off x="0" y="2574523"/>
            <a:ext cx="12192000" cy="418865"/>
            <a:chOff x="0" y="3147952"/>
            <a:chExt cx="12192000" cy="418865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6F694BEF-D947-4937-8F53-C753D3A5A710}"/>
                </a:ext>
              </a:extLst>
            </p:cNvPr>
            <p:cNvSpPr/>
            <p:nvPr/>
          </p:nvSpPr>
          <p:spPr>
            <a:xfrm>
              <a:off x="0" y="3147952"/>
              <a:ext cx="12192000" cy="418865"/>
            </a:xfrm>
            <a:prstGeom prst="rect">
              <a:avLst/>
            </a:prstGeom>
            <a:solidFill>
              <a:srgbClr val="320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2"/>
            <p:cNvSpPr txBox="1"/>
            <p:nvPr/>
          </p:nvSpPr>
          <p:spPr>
            <a:xfrm>
              <a:off x="955039" y="3243507"/>
              <a:ext cx="10649585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bg2"/>
                  </a:solidFill>
                </a:rPr>
                <a:t>Обоснование критичности реализации проекта</a:t>
              </a:r>
            </a:p>
          </p:txBody>
        </p:sp>
        <p:pic>
          <p:nvPicPr>
            <p:cNvPr id="35" name="Image 3" descr="preencoded.png">
              <a:extLst>
                <a:ext uri="{FF2B5EF4-FFF2-40B4-BE49-F238E27FC236}">
                  <a16:creationId xmlns:a16="http://schemas.microsoft.com/office/drawing/2014/main" id="{B9A81A02-6D8D-497F-8FFC-9A26FB0DE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lum bright="70000" contrast="-70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87375" y="3228222"/>
              <a:ext cx="258326" cy="258326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453484E-82C6-4DB0-B455-F55610C2EA1D}"/>
              </a:ext>
            </a:extLst>
          </p:cNvPr>
          <p:cNvSpPr txBox="1"/>
          <p:nvPr/>
        </p:nvSpPr>
        <p:spPr>
          <a:xfrm>
            <a:off x="6363142" y="3004668"/>
            <a:ext cx="5828858" cy="784830"/>
          </a:xfrm>
          <a:prstGeom prst="rect">
            <a:avLst/>
          </a:prstGeom>
          <a:ln w="25400">
            <a:miter lim="400000"/>
          </a:ln>
        </p:spPr>
        <p:txBody>
          <a:bodyPr lIns="0" tIns="0" rIns="0" bIns="0">
            <a:noAutofit/>
          </a:bodyPr>
          <a:lstStyle>
            <a:lvl1pPr marL="285750" indent="-285750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400" i="1"/>
            </a:lvl1pPr>
          </a:lstStyle>
          <a:p>
            <a:r>
              <a:rPr lang="ru-RU" sz="1050" dirty="0"/>
              <a:t>*Оценивается уровень критичности реализации проекта для отрасли в зависимости от рисков, возникающих в случае, если проект не будет реализован, в том числе производственные, технологические и иные риски. При оценке учитывается величина возможного ущерба от наступления угроз для организаций отрасли.</a:t>
            </a:r>
          </a:p>
        </p:txBody>
      </p:sp>
    </p:spTree>
    <p:extLst>
      <p:ext uri="{BB962C8B-B14F-4D97-AF65-F5344CB8AC3E}">
        <p14:creationId xmlns:p14="http://schemas.microsoft.com/office/powerpoint/2010/main" val="286870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D82F73F-8D5A-4D73-97CA-186161720034}"/>
              </a:ext>
            </a:extLst>
          </p:cNvPr>
          <p:cNvSpPr/>
          <p:nvPr/>
        </p:nvSpPr>
        <p:spPr>
          <a:xfrm>
            <a:off x="1" y="1472929"/>
            <a:ext cx="12214686" cy="4719527"/>
          </a:xfrm>
          <a:prstGeom prst="rect">
            <a:avLst/>
          </a:prstGeom>
          <a:solidFill>
            <a:srgbClr val="AFC5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endParaRPr lang="en-US" sz="2400" dirty="0">
              <a:solidFill>
                <a:schemeClr val="accent1"/>
              </a:solidFill>
              <a:latin typeface="TT Firs Neue" panose="02000503030000020004" pitchFamily="2" charset="-52"/>
            </a:endParaRPr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Направления доработок функциональности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решения__</a:t>
            </a:r>
            <a:endParaRPr lang="ru-RU" sz="2400" b="0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23" name="Таблица 2"/>
          <p:cNvGraphicFramePr/>
          <p:nvPr>
            <p:extLst>
              <p:ext uri="{D42A27DB-BD31-4B8C-83A1-F6EECF244321}">
                <p14:modId xmlns:p14="http://schemas.microsoft.com/office/powerpoint/2010/main" val="3594667556"/>
              </p:ext>
            </p:extLst>
          </p:nvPr>
        </p:nvGraphicFramePr>
        <p:xfrm>
          <a:off x="587375" y="1472928"/>
          <a:ext cx="11017250" cy="4719527"/>
        </p:xfrm>
        <a:graphic>
          <a:graphicData uri="http://schemas.openxmlformats.org/drawingml/2006/table">
            <a:tbl>
              <a:tblPr firstRow="1"/>
              <a:tblGrid>
                <a:gridCol w="5503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39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6199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800" b="1" cap="none" baseline="0" dirty="0" err="1"/>
                        <a:t>Текущая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функциональность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решения</a:t>
                      </a:r>
                      <a:r>
                        <a:rPr sz="1800" b="1" cap="none" baseline="0" dirty="0"/>
                        <a:t> 
(</a:t>
                      </a:r>
                      <a:r>
                        <a:rPr sz="1800" b="1" cap="none" baseline="0" dirty="0" err="1"/>
                        <a:t>на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начало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реализации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проекта</a:t>
                      </a:r>
                      <a:r>
                        <a:rPr sz="1800" b="1" cap="none" baseline="0" dirty="0"/>
                        <a:t>)</a:t>
                      </a:r>
                    </a:p>
                  </a:txBody>
                  <a:tcPr marL="0" marR="10800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800" b="1" cap="none" baseline="0" dirty="0" err="1"/>
                        <a:t>Новая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функциональность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решения</a:t>
                      </a:r>
                      <a:r>
                        <a:rPr sz="1800" b="1" cap="none" baseline="0" dirty="0"/>
                        <a:t> </a:t>
                      </a:r>
                      <a:r>
                        <a:rPr lang="ru-RU" sz="1800" b="1" cap="none" baseline="0" dirty="0"/>
                        <a:t/>
                      </a:r>
                      <a:br>
                        <a:rPr lang="ru-RU" sz="1800" b="1" cap="none" baseline="0" dirty="0"/>
                      </a:br>
                      <a:r>
                        <a:rPr sz="1800" b="1" cap="none" baseline="0" dirty="0" err="1"/>
                        <a:t>по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результатам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реализации</a:t>
                      </a:r>
                      <a:r>
                        <a:rPr sz="1800" b="1" cap="none" baseline="0" dirty="0"/>
                        <a:t> </a:t>
                      </a:r>
                      <a:r>
                        <a:rPr sz="1800" b="1" cap="none" baseline="0" dirty="0" err="1"/>
                        <a:t>проекта</a:t>
                      </a:r>
                      <a:endParaRPr sz="1800" b="1" cap="none" baseline="0" dirty="0"/>
                    </a:p>
                  </a:txBody>
                  <a:tcPr marL="0" marR="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832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Текущая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1</a:t>
                      </a:r>
                    </a:p>
                  </a:txBody>
                  <a:tcPr marL="0" marR="108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Новая</a:t>
                      </a:r>
                      <a:r>
                        <a:rPr sz="1600" dirty="0"/>
                        <a:t>/</a:t>
                      </a:r>
                      <a:r>
                        <a:rPr sz="1600" dirty="0" err="1"/>
                        <a:t>доработанная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1</a:t>
                      </a: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endParaRPr sz="1600"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832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Текущая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2</a:t>
                      </a:r>
                    </a:p>
                  </a:txBody>
                  <a:tcPr marL="0" marR="108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Новая</a:t>
                      </a:r>
                      <a:r>
                        <a:rPr sz="1600" dirty="0"/>
                        <a:t>/</a:t>
                      </a:r>
                      <a:r>
                        <a:rPr sz="1600" dirty="0" err="1"/>
                        <a:t>доработанная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2</a:t>
                      </a: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endParaRPr sz="1600"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0832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Текущая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3</a:t>
                      </a:r>
                    </a:p>
                  </a:txBody>
                  <a:tcPr marL="0" marR="108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Новая</a:t>
                      </a:r>
                      <a:r>
                        <a:rPr sz="1600" dirty="0"/>
                        <a:t>/</a:t>
                      </a:r>
                      <a:r>
                        <a:rPr sz="1600" dirty="0" err="1"/>
                        <a:t>доработанная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3</a:t>
                      </a: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endParaRPr sz="1600"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0832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Текущая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4</a:t>
                      </a:r>
                    </a:p>
                  </a:txBody>
                  <a:tcPr marL="0" marR="108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/>
                        <a:t>Новая</a:t>
                      </a:r>
                      <a:r>
                        <a:rPr sz="1600" dirty="0"/>
                        <a:t>/</a:t>
                      </a:r>
                      <a:r>
                        <a:rPr sz="1600" dirty="0" err="1"/>
                        <a:t>доработанная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функциональность</a:t>
                      </a:r>
                      <a:r>
                        <a:rPr sz="1600" dirty="0"/>
                        <a:t> 4</a:t>
                      </a: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r>
                        <a:rPr lang="ru-RU" sz="1600" dirty="0"/>
                        <a:t/>
                      </a:r>
                      <a:br>
                        <a:rPr lang="ru-RU" sz="1600" dirty="0"/>
                      </a:br>
                      <a:endParaRPr sz="1600"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305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1" descr="preencoded.png">
            <a:extLst>
              <a:ext uri="{FF2B5EF4-FFF2-40B4-BE49-F238E27FC236}">
                <a16:creationId xmlns:a16="http://schemas.microsoft.com/office/drawing/2014/main" id="{81F63F9B-EDD3-441B-9A3E-FB275D0B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51650" y="5524500"/>
            <a:ext cx="5340350" cy="1333500"/>
          </a:xfrm>
          <a:prstGeom prst="rect">
            <a:avLst/>
          </a:prstGeom>
        </p:spPr>
      </p:pic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Технологический стек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решения__</a:t>
            </a:r>
            <a:endParaRPr lang="ru-RU" sz="2400" b="0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9" name="TextBox 2"/>
          <p:cNvSpPr txBox="1"/>
          <p:nvPr/>
        </p:nvSpPr>
        <p:spPr>
          <a:xfrm>
            <a:off x="587375" y="2231031"/>
            <a:ext cx="11017250" cy="13631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 marL="285750" indent="-285750">
              <a:lnSpc>
                <a:spcPct val="9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400" i="1"/>
            </a:lvl1pPr>
          </a:lstStyle>
          <a:p>
            <a:r>
              <a:rPr lang="ru-RU" dirty="0"/>
              <a:t>Приводится перечисление используемого набора инструментов, технологий и решений с их описанием (языки программирования, фреймворки, базы данных, серверное ПО, инструменты для работы с интерфейсом, библиотеки и т.д.)</a:t>
            </a:r>
          </a:p>
          <a:p>
            <a:r>
              <a:rPr lang="ru-RU" dirty="0"/>
              <a:t>Особенности применения данного технологического стека: …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587375" y="4785360"/>
            <a:ext cx="11017250" cy="13631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Запись компонента в едином реестре 1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Запись компонента в едином реестре 2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400" dirty="0"/>
              <a:t>…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0" y="3752558"/>
            <a:ext cx="12192000" cy="874412"/>
            <a:chOff x="0" y="3951588"/>
            <a:chExt cx="12192000" cy="874412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F694BEF-D947-4937-8F53-C753D3A5A710}"/>
                </a:ext>
              </a:extLst>
            </p:cNvPr>
            <p:cNvSpPr/>
            <p:nvPr/>
          </p:nvSpPr>
          <p:spPr>
            <a:xfrm>
              <a:off x="0" y="3951588"/>
              <a:ext cx="12192000" cy="874412"/>
            </a:xfrm>
            <a:prstGeom prst="rect">
              <a:avLst/>
            </a:prstGeom>
            <a:solidFill>
              <a:srgbClr val="320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2"/>
            <p:cNvSpPr txBox="1"/>
            <p:nvPr/>
          </p:nvSpPr>
          <p:spPr>
            <a:xfrm>
              <a:off x="1198880" y="4053317"/>
              <a:ext cx="10405744" cy="670953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bg1"/>
                  </a:solidFill>
                </a:rPr>
                <a:t>Наличие ИТ-решения в Едином реестре российских программ для электронных вычислительных машин и баз данных и (или) Едином реестре российской радиоэлектронной продукции </a:t>
              </a:r>
            </a:p>
            <a:p>
              <a:r>
                <a:rPr lang="ru-RU" sz="1600" b="0" cap="none" dirty="0">
                  <a:solidFill>
                    <a:schemeClr val="bg1"/>
                  </a:solidFill>
                </a:rPr>
                <a:t>(при наличии, или указывается планируемая дата внесения в реестр)</a:t>
              </a:r>
            </a:p>
          </p:txBody>
        </p:sp>
        <p:pic>
          <p:nvPicPr>
            <p:cNvPr id="18" name="Image 9" descr="preencoded.png">
              <a:extLst>
                <a:ext uri="{FF2B5EF4-FFF2-40B4-BE49-F238E27FC236}">
                  <a16:creationId xmlns:a16="http://schemas.microsoft.com/office/drawing/2014/main" id="{0D0165D7-5FED-4E4B-8763-6061B81D8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587374" y="4174481"/>
              <a:ext cx="428625" cy="428625"/>
            </a:xfrm>
            <a:prstGeom prst="rect">
              <a:avLst/>
            </a:prstGeom>
          </p:spPr>
        </p:pic>
      </p:grpSp>
      <p:grpSp>
        <p:nvGrpSpPr>
          <p:cNvPr id="5" name="Группа 4"/>
          <p:cNvGrpSpPr/>
          <p:nvPr/>
        </p:nvGrpSpPr>
        <p:grpSpPr>
          <a:xfrm>
            <a:off x="0" y="1483187"/>
            <a:ext cx="12192000" cy="589454"/>
            <a:chOff x="0" y="1483187"/>
            <a:chExt cx="12192000" cy="589454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F694BEF-D947-4937-8F53-C753D3A5A710}"/>
                </a:ext>
              </a:extLst>
            </p:cNvPr>
            <p:cNvSpPr/>
            <p:nvPr/>
          </p:nvSpPr>
          <p:spPr>
            <a:xfrm>
              <a:off x="0" y="1483187"/>
              <a:ext cx="12192000" cy="589454"/>
            </a:xfrm>
            <a:prstGeom prst="rect">
              <a:avLst/>
            </a:prstGeom>
            <a:solidFill>
              <a:srgbClr val="3207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2"/>
            <p:cNvSpPr txBox="1"/>
            <p:nvPr/>
          </p:nvSpPr>
          <p:spPr>
            <a:xfrm>
              <a:off x="1198880" y="1664036"/>
              <a:ext cx="10405744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defRPr sz="2400" b="1" cap="all">
                  <a:solidFill>
                    <a:srgbClr val="011993"/>
                  </a:solidFill>
                </a:defRPr>
              </a:lvl1pPr>
            </a:lstStyle>
            <a:p>
              <a:r>
                <a:rPr lang="ru-RU" sz="1600" cap="none" dirty="0">
                  <a:solidFill>
                    <a:schemeClr val="bg2"/>
                  </a:solidFill>
                </a:rPr>
                <a:t>Технологический стек решения</a:t>
              </a:r>
            </a:p>
          </p:txBody>
        </p:sp>
        <p:pic>
          <p:nvPicPr>
            <p:cNvPr id="19" name="Image 16" descr="preencoded.png">
              <a:extLst>
                <a:ext uri="{FF2B5EF4-FFF2-40B4-BE49-F238E27FC236}">
                  <a16:creationId xmlns:a16="http://schemas.microsoft.com/office/drawing/2014/main" id="{24B3186E-A0E8-4C4D-BB02-E73A01E59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87376" y="1585033"/>
              <a:ext cx="428625" cy="385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1815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05E942B2-349C-4910-BFA1-2E2EC84CC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5267325" cy="6858000"/>
          </a:xfrm>
          <a:prstGeom prst="rect">
            <a:avLst/>
          </a:prstGeom>
        </p:spPr>
      </p:pic>
      <p:pic>
        <p:nvPicPr>
          <p:cNvPr id="20" name="Image 2" descr="preencoded.png">
            <a:extLst>
              <a:ext uri="{FF2B5EF4-FFF2-40B4-BE49-F238E27FC236}">
                <a16:creationId xmlns:a16="http://schemas.microsoft.com/office/drawing/2014/main" id="{54AD439D-A734-422D-BF42-4C7C2CE066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46425" y="4413249"/>
            <a:ext cx="2120901" cy="2444726"/>
          </a:xfrm>
          <a:prstGeom prst="rect">
            <a:avLst/>
          </a:prstGeom>
        </p:spPr>
      </p:pic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416750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TT Firs Neue Light" panose="02000503030000020004" pitchFamily="2" charset="-52"/>
              </a:rPr>
              <a:t>Архитектура решения__</a:t>
            </a:r>
            <a:endParaRPr lang="ru-RU" sz="2400" b="0" dirty="0">
              <a:solidFill>
                <a:schemeClr val="tx2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2" name="Файл-сервер"/>
          <p:cNvSpPr txBox="1"/>
          <p:nvPr/>
        </p:nvSpPr>
        <p:spPr>
          <a:xfrm>
            <a:off x="3938132" y="4026487"/>
            <a:ext cx="1080424" cy="1661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a14="http://schemas.microsoft.com/office/drawing/2010/main" xmlns:m="http://schemas.openxmlformats.org/officeDocument/2006/math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1829553">
              <a:lnSpc>
                <a:spcPct val="90000"/>
              </a:lnSpc>
              <a:defRPr sz="2100" b="1">
                <a:solidFill>
                  <a:srgbClr val="FFFFFF"/>
                </a:solidFill>
              </a:defRPr>
            </a:lvl1pPr>
          </a:lstStyle>
          <a:p>
            <a:r>
              <a:rPr sz="1200" dirty="0" err="1"/>
              <a:t>Файл-сервер</a:t>
            </a:r>
            <a:endParaRPr sz="1200" dirty="0"/>
          </a:p>
        </p:txBody>
      </p:sp>
      <p:pic>
        <p:nvPicPr>
          <p:cNvPr id="35" name="Image 31" descr="preencoded.png">
            <a:extLst>
              <a:ext uri="{FF2B5EF4-FFF2-40B4-BE49-F238E27FC236}">
                <a16:creationId xmlns:a16="http://schemas.microsoft.com/office/drawing/2014/main" id="{0A250F15-F770-42CF-ABEF-8A178383FFB9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03919" y="3360078"/>
            <a:ext cx="548852" cy="548852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587375" y="1933991"/>
            <a:ext cx="2180315" cy="686067"/>
            <a:chOff x="587375" y="1724731"/>
            <a:chExt cx="2180315" cy="686067"/>
          </a:xfrm>
        </p:grpSpPr>
        <p:pic>
          <p:nvPicPr>
            <p:cNvPr id="34" name="Image 6" descr="preencoded.png">
              <a:extLst>
                <a:ext uri="{FF2B5EF4-FFF2-40B4-BE49-F238E27FC236}">
                  <a16:creationId xmlns:a16="http://schemas.microsoft.com/office/drawing/2014/main" id="{1E57BEB0-912A-4C37-9BC0-1E06285B7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lum bright="70000" contrast="-70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218838" y="1724731"/>
              <a:ext cx="548852" cy="686067"/>
            </a:xfrm>
            <a:prstGeom prst="rect">
              <a:avLst/>
            </a:prstGeom>
          </p:spPr>
        </p:pic>
        <p:sp>
          <p:nvSpPr>
            <p:cNvPr id="41" name="Файл-сервер"/>
            <p:cNvSpPr txBox="1"/>
            <p:nvPr/>
          </p:nvSpPr>
          <p:spPr>
            <a:xfrm>
              <a:off x="587375" y="1733058"/>
              <a:ext cx="1487587" cy="669414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a14="http://schemas.microsoft.com/office/drawing/2010/main" xmlns:m="http://schemas.openxmlformats.org/officeDocument/2006/math" xmlns:ma14="http://schemas.microsoft.com/office/mac/drawingml/2011/main" val="1"/>
              </a:ext>
            </a:extLst>
          </p:spPr>
          <p:txBody>
            <a:bodyPr wrap="none" lIns="0" tIns="0" rIns="0" bIns="0">
              <a:noAutofit/>
            </a:bodyPr>
            <a:lstStyle>
              <a:lvl1pPr defTabSz="1829553">
                <a:lnSpc>
                  <a:spcPct val="90000"/>
                </a:lnSpc>
                <a:defRPr sz="2100" b="1">
                  <a:solidFill>
                    <a:srgbClr val="FFFFFF"/>
                  </a:solidFill>
                </a:defRPr>
              </a:lvl1pPr>
            </a:lstStyle>
            <a:p>
              <a:pPr algn="r"/>
              <a:r>
                <a:rPr lang="ru-RU" sz="1200" dirty="0"/>
                <a:t>Клиент</a:t>
              </a:r>
              <a:endParaRPr lang="ru-RU" sz="1200" b="0" dirty="0"/>
            </a:p>
            <a:p>
              <a:pPr algn="r"/>
              <a:r>
                <a:rPr lang="ru-RU" sz="1200" b="0" dirty="0"/>
                <a:t>(Прикладная часть, </a:t>
              </a:r>
            </a:p>
            <a:p>
              <a:pPr algn="r"/>
              <a:r>
                <a:rPr lang="ru-RU" sz="1200" b="0" dirty="0"/>
                <a:t>управление БД, </a:t>
              </a:r>
            </a:p>
            <a:p>
              <a:pPr algn="r"/>
              <a:r>
                <a:rPr lang="ru-RU" sz="1200" b="0" dirty="0"/>
                <a:t>сетевой доступ)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87375" y="3291470"/>
            <a:ext cx="2180315" cy="686067"/>
            <a:chOff x="587375" y="2735582"/>
            <a:chExt cx="2180315" cy="686067"/>
          </a:xfrm>
        </p:grpSpPr>
        <p:pic>
          <p:nvPicPr>
            <p:cNvPr id="36" name="Image 6" descr="preencoded.png">
              <a:extLst>
                <a:ext uri="{FF2B5EF4-FFF2-40B4-BE49-F238E27FC236}">
                  <a16:creationId xmlns:a16="http://schemas.microsoft.com/office/drawing/2014/main" id="{1E57BEB0-912A-4C37-9BC0-1E06285B7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lum bright="70000" contrast="-70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218838" y="2735582"/>
              <a:ext cx="548852" cy="686067"/>
            </a:xfrm>
            <a:prstGeom prst="rect">
              <a:avLst/>
            </a:prstGeom>
          </p:spPr>
        </p:pic>
        <p:sp>
          <p:nvSpPr>
            <p:cNvPr id="42" name="Файл-сервер"/>
            <p:cNvSpPr txBox="1"/>
            <p:nvPr/>
          </p:nvSpPr>
          <p:spPr>
            <a:xfrm>
              <a:off x="587375" y="2743908"/>
              <a:ext cx="1487587" cy="669414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a14="http://schemas.microsoft.com/office/drawing/2010/main" xmlns:m="http://schemas.openxmlformats.org/officeDocument/2006/math" xmlns:ma14="http://schemas.microsoft.com/office/mac/drawingml/2011/main" val="1"/>
              </a:ext>
            </a:extLst>
          </p:spPr>
          <p:txBody>
            <a:bodyPr wrap="none" lIns="0" tIns="0" rIns="0" bIns="0">
              <a:noAutofit/>
            </a:bodyPr>
            <a:lstStyle>
              <a:lvl1pPr defTabSz="1829553">
                <a:lnSpc>
                  <a:spcPct val="90000"/>
                </a:lnSpc>
                <a:defRPr sz="2100" b="1">
                  <a:solidFill>
                    <a:srgbClr val="FFFFFF"/>
                  </a:solidFill>
                </a:defRPr>
              </a:lvl1pPr>
            </a:lstStyle>
            <a:p>
              <a:pPr algn="r"/>
              <a:r>
                <a:rPr lang="ru-RU" sz="1200" dirty="0"/>
                <a:t>Клиент</a:t>
              </a:r>
              <a:endParaRPr lang="ru-RU" sz="1200" b="0" dirty="0"/>
            </a:p>
            <a:p>
              <a:pPr algn="r"/>
              <a:r>
                <a:rPr lang="ru-RU" sz="1200" b="0" dirty="0"/>
                <a:t>(Прикладная часть, </a:t>
              </a:r>
            </a:p>
            <a:p>
              <a:pPr algn="r"/>
              <a:r>
                <a:rPr lang="ru-RU" sz="1200" b="0" dirty="0"/>
                <a:t>управление БД, </a:t>
              </a:r>
            </a:p>
            <a:p>
              <a:pPr algn="r"/>
              <a:r>
                <a:rPr lang="ru-RU" sz="1200" b="0" dirty="0"/>
                <a:t>сетевой доступ)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87375" y="4648949"/>
            <a:ext cx="2180315" cy="686067"/>
            <a:chOff x="587375" y="3735509"/>
            <a:chExt cx="2180315" cy="686067"/>
          </a:xfrm>
        </p:grpSpPr>
        <p:pic>
          <p:nvPicPr>
            <p:cNvPr id="37" name="Image 6" descr="preencoded.png">
              <a:extLst>
                <a:ext uri="{FF2B5EF4-FFF2-40B4-BE49-F238E27FC236}">
                  <a16:creationId xmlns:a16="http://schemas.microsoft.com/office/drawing/2014/main" id="{1E57BEB0-912A-4C37-9BC0-1E06285B7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lum bright="70000" contrast="-70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218838" y="3735509"/>
              <a:ext cx="548852" cy="686067"/>
            </a:xfrm>
            <a:prstGeom prst="rect">
              <a:avLst/>
            </a:prstGeom>
          </p:spPr>
        </p:pic>
        <p:sp>
          <p:nvSpPr>
            <p:cNvPr id="43" name="Файл-сервер"/>
            <p:cNvSpPr txBox="1"/>
            <p:nvPr/>
          </p:nvSpPr>
          <p:spPr>
            <a:xfrm>
              <a:off x="587375" y="3743835"/>
              <a:ext cx="1487587" cy="669414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a14="http://schemas.microsoft.com/office/drawing/2010/main" xmlns:m="http://schemas.openxmlformats.org/officeDocument/2006/math" xmlns:ma14="http://schemas.microsoft.com/office/mac/drawingml/2011/main" val="1"/>
              </a:ext>
            </a:extLst>
          </p:spPr>
          <p:txBody>
            <a:bodyPr wrap="none" lIns="0" tIns="0" rIns="0" bIns="0">
              <a:noAutofit/>
            </a:bodyPr>
            <a:lstStyle>
              <a:lvl1pPr defTabSz="1829553">
                <a:lnSpc>
                  <a:spcPct val="90000"/>
                </a:lnSpc>
                <a:defRPr sz="2100" b="1">
                  <a:solidFill>
                    <a:srgbClr val="FFFFFF"/>
                  </a:solidFill>
                </a:defRPr>
              </a:lvl1pPr>
            </a:lstStyle>
            <a:p>
              <a:pPr algn="r"/>
              <a:r>
                <a:rPr lang="ru-RU" sz="1200" dirty="0"/>
                <a:t>Клиент</a:t>
              </a:r>
              <a:endParaRPr lang="ru-RU" sz="1200" b="0" dirty="0"/>
            </a:p>
            <a:p>
              <a:pPr algn="r"/>
              <a:r>
                <a:rPr lang="ru-RU" sz="1200" b="0" dirty="0"/>
                <a:t>(Прикладная часть, </a:t>
              </a:r>
            </a:p>
            <a:p>
              <a:pPr algn="r"/>
              <a:r>
                <a:rPr lang="ru-RU" sz="1200" b="0" dirty="0"/>
                <a:t>управление БД, </a:t>
              </a:r>
            </a:p>
            <a:p>
              <a:pPr algn="r"/>
              <a:r>
                <a:rPr lang="ru-RU" sz="1200" b="0" dirty="0"/>
                <a:t>сетевой доступ)</a:t>
              </a:r>
            </a:p>
          </p:txBody>
        </p:sp>
      </p:grpSp>
      <p:cxnSp>
        <p:nvCxnSpPr>
          <p:cNvPr id="45" name="Соединительная линия уступом 44"/>
          <p:cNvCxnSpPr>
            <a:stCxn id="34" idx="3"/>
            <a:endCxn id="35" idx="1"/>
          </p:cNvCxnSpPr>
          <p:nvPr/>
        </p:nvCxnSpPr>
        <p:spPr>
          <a:xfrm>
            <a:off x="2767690" y="2277025"/>
            <a:ext cx="1436229" cy="1357479"/>
          </a:xfrm>
          <a:prstGeom prst="bentConnector3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>
            <a:stCxn id="37" idx="3"/>
            <a:endCxn id="35" idx="1"/>
          </p:cNvCxnSpPr>
          <p:nvPr/>
        </p:nvCxnSpPr>
        <p:spPr>
          <a:xfrm flipV="1">
            <a:off x="2767690" y="3634504"/>
            <a:ext cx="1436229" cy="1357479"/>
          </a:xfrm>
          <a:prstGeom prst="bentConnector3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Соединительная линия уступом 48"/>
          <p:cNvCxnSpPr>
            <a:stCxn id="36" idx="3"/>
            <a:endCxn id="35" idx="1"/>
          </p:cNvCxnSpPr>
          <p:nvPr/>
        </p:nvCxnSpPr>
        <p:spPr>
          <a:xfrm>
            <a:off x="2767690" y="3634504"/>
            <a:ext cx="1436229" cy="0"/>
          </a:xfrm>
          <a:prstGeom prst="straightConnector1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 txBox="1">
            <a:spLocks/>
          </p:cNvSpPr>
          <p:nvPr/>
        </p:nvSpPr>
        <p:spPr>
          <a:xfrm>
            <a:off x="5612859" y="1745144"/>
            <a:ext cx="5991765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+mn-lt"/>
              </a:rPr>
              <a:t>Компоненты архитектуры</a:t>
            </a:r>
          </a:p>
        </p:txBody>
      </p:sp>
      <p:grpSp>
        <p:nvGrpSpPr>
          <p:cNvPr id="57" name="Группа 56"/>
          <p:cNvGrpSpPr/>
          <p:nvPr/>
        </p:nvGrpSpPr>
        <p:grpSpPr>
          <a:xfrm>
            <a:off x="5612859" y="1118983"/>
            <a:ext cx="5991765" cy="427620"/>
            <a:chOff x="5612859" y="1118983"/>
            <a:chExt cx="5991765" cy="427620"/>
          </a:xfrm>
        </p:grpSpPr>
        <p:sp>
          <p:nvSpPr>
            <p:cNvPr id="52" name="Заголовок 23">
              <a:extLst>
                <a:ext uri="{FF2B5EF4-FFF2-40B4-BE49-F238E27FC236}">
                  <a16:creationId xmlns:a16="http://schemas.microsoft.com/office/drawing/2014/main" id="{ABF12B1D-9285-4080-9143-3DAD9283E1E6}"/>
                </a:ext>
              </a:extLst>
            </p:cNvPr>
            <p:cNvSpPr txBox="1">
              <a:spLocks/>
            </p:cNvSpPr>
            <p:nvPr/>
          </p:nvSpPr>
          <p:spPr>
            <a:xfrm>
              <a:off x="5612859" y="1118983"/>
              <a:ext cx="5991765" cy="338554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200" dirty="0">
                  <a:solidFill>
                    <a:schemeClr val="accent1"/>
                  </a:solidFill>
                  <a:latin typeface="+mn-lt"/>
                </a:rPr>
                <a:t>Наименование</a:t>
              </a:r>
              <a:r>
                <a:rPr lang="ru-RU" sz="2200" dirty="0">
                  <a:solidFill>
                    <a:srgbClr val="3207FF"/>
                  </a:solidFill>
                  <a:latin typeface="+mn-lt"/>
                </a:rPr>
                <a:t> ИТ-решения</a:t>
              </a:r>
            </a:p>
          </p:txBody>
        </p:sp>
        <p:cxnSp>
          <p:nvCxnSpPr>
            <p:cNvPr id="54" name="Прямая соединительная линия 53"/>
            <p:cNvCxnSpPr/>
            <p:nvPr/>
          </p:nvCxnSpPr>
          <p:spPr>
            <a:xfrm>
              <a:off x="5612859" y="1546603"/>
              <a:ext cx="5991765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 txBox="1">
            <a:spLocks/>
          </p:cNvSpPr>
          <p:nvPr/>
        </p:nvSpPr>
        <p:spPr>
          <a:xfrm>
            <a:off x="5612859" y="2219807"/>
            <a:ext cx="5991765" cy="127727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000" b="0" dirty="0">
                <a:latin typeface="+mn-lt"/>
              </a:rPr>
              <a:t>Компонент 1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000" b="0" dirty="0">
                <a:latin typeface="+mn-lt"/>
              </a:rPr>
              <a:t>Компонент 2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000" b="0" dirty="0">
                <a:latin typeface="+mn-lt"/>
              </a:rPr>
              <a:t>Компонент 3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2000" b="0" dirty="0">
                <a:latin typeface="+mn-lt"/>
              </a:rPr>
              <a:t>…</a:t>
            </a:r>
          </a:p>
        </p:txBody>
      </p:sp>
      <p:pic>
        <p:nvPicPr>
          <p:cNvPr id="56" name="Image 1" descr="preencoded.png">
            <a:extLst>
              <a:ext uri="{FF2B5EF4-FFF2-40B4-BE49-F238E27FC236}">
                <a16:creationId xmlns:a16="http://schemas.microsoft.com/office/drawing/2014/main" id="{81F63F9B-EDD3-441B-9A3E-FB275D0BCD3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851650" y="5524500"/>
            <a:ext cx="5340350" cy="13335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3319CEB-DDFD-4416-AD2F-9B91A8194D56}"/>
              </a:ext>
            </a:extLst>
          </p:cNvPr>
          <p:cNvSpPr txBox="1"/>
          <p:nvPr/>
        </p:nvSpPr>
        <p:spPr>
          <a:xfrm>
            <a:off x="5612859" y="4374668"/>
            <a:ext cx="57659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i="1" dirty="0"/>
              <a:t>*Структура и организация компонентов и связей внутри целевого ИТ-решения, определяющие взаимодействие и функциональность различных частей ИТ-решения (в графическом и (-или) текстовом представлении</a:t>
            </a:r>
          </a:p>
        </p:txBody>
      </p:sp>
    </p:spTree>
    <p:extLst>
      <p:ext uri="{BB962C8B-B14F-4D97-AF65-F5344CB8AC3E}">
        <p14:creationId xmlns:p14="http://schemas.microsoft.com/office/powerpoint/2010/main" val="3897845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D82F73F-8D5A-4D73-97CA-186161720034}"/>
              </a:ext>
            </a:extLst>
          </p:cNvPr>
          <p:cNvSpPr/>
          <p:nvPr/>
        </p:nvSpPr>
        <p:spPr>
          <a:xfrm>
            <a:off x="1" y="2379395"/>
            <a:ext cx="12214686" cy="3163408"/>
          </a:xfrm>
          <a:prstGeom prst="rect">
            <a:avLst/>
          </a:prstGeom>
          <a:solidFill>
            <a:srgbClr val="AFC5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endParaRPr lang="en-US" sz="2400" dirty="0">
              <a:solidFill>
                <a:schemeClr val="accent1"/>
              </a:solidFill>
              <a:latin typeface="TT Firs Neue" panose="02000503030000020004" pitchFamily="2" charset="-52"/>
            </a:endParaRPr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Потенциал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тиражирования__</a:t>
            </a:r>
            <a:endParaRPr lang="ru-RU" sz="2400" b="0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9</a:t>
            </a:fld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587375" y="5660557"/>
            <a:ext cx="11017250" cy="830997"/>
            <a:chOff x="587375" y="3331178"/>
            <a:chExt cx="11017250" cy="830997"/>
          </a:xfrm>
        </p:grpSpPr>
        <p:sp>
          <p:nvSpPr>
            <p:cNvPr id="17" name="TextBox 2"/>
            <p:cNvSpPr txBox="1"/>
            <p:nvPr/>
          </p:nvSpPr>
          <p:spPr>
            <a:xfrm>
              <a:off x="2315183" y="3331178"/>
              <a:ext cx="9289442" cy="227755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defRPr sz="2400" i="1"/>
              </a:lvl1pPr>
            </a:lstStyle>
            <a:p>
              <a:pPr marL="285750" indent="-2857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ru-RU" sz="1600" dirty="0"/>
                <a:t>наименования потенциальных зарубежных заказчиков решения</a:t>
              </a:r>
            </a:p>
          </p:txBody>
        </p:sp>
        <p:sp>
          <p:nvSpPr>
            <p:cNvPr id="22" name="Заголовок 23">
              <a:extLst>
                <a:ext uri="{FF2B5EF4-FFF2-40B4-BE49-F238E27FC236}">
                  <a16:creationId xmlns:a16="http://schemas.microsoft.com/office/drawing/2014/main" id="{ABF12B1D-9285-4080-9143-3DAD9283E1E6}"/>
                </a:ext>
              </a:extLst>
            </p:cNvPr>
            <p:cNvSpPr txBox="1">
              <a:spLocks/>
            </p:cNvSpPr>
            <p:nvPr/>
          </p:nvSpPr>
          <p:spPr>
            <a:xfrm>
              <a:off x="587375" y="3331178"/>
              <a:ext cx="1727808" cy="830997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800" dirty="0">
                  <a:latin typeface="+mn-lt"/>
                </a:rPr>
                <a:t>Экспортный потенциал решения 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87375" y="952859"/>
            <a:ext cx="11017250" cy="1114151"/>
            <a:chOff x="587375" y="1512673"/>
            <a:chExt cx="11017250" cy="1114151"/>
          </a:xfrm>
        </p:grpSpPr>
        <p:sp>
          <p:nvSpPr>
            <p:cNvPr id="16" name="Заголовок 23">
              <a:extLst>
                <a:ext uri="{FF2B5EF4-FFF2-40B4-BE49-F238E27FC236}">
                  <a16:creationId xmlns:a16="http://schemas.microsoft.com/office/drawing/2014/main" id="{ABF12B1D-9285-4080-9143-3DAD9283E1E6}"/>
                </a:ext>
              </a:extLst>
            </p:cNvPr>
            <p:cNvSpPr txBox="1">
              <a:spLocks/>
            </p:cNvSpPr>
            <p:nvPr/>
          </p:nvSpPr>
          <p:spPr>
            <a:xfrm>
              <a:off x="587375" y="1745144"/>
              <a:ext cx="1727808" cy="2769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800" dirty="0">
                  <a:latin typeface="+mn-lt"/>
                </a:rPr>
                <a:t>Объем рынка</a:t>
              </a:r>
            </a:p>
          </p:txBody>
        </p:sp>
        <p:sp>
          <p:nvSpPr>
            <p:cNvPr id="23" name="TextBox 2"/>
            <p:cNvSpPr txBox="1"/>
            <p:nvPr/>
          </p:nvSpPr>
          <p:spPr>
            <a:xfrm>
              <a:off x="2315183" y="1512673"/>
              <a:ext cx="9289442" cy="1114151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defRPr sz="2400" i="1"/>
              </a:lvl1pPr>
            </a:lstStyle>
            <a:p>
              <a:pPr marL="285750" indent="-2857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ru-RU" sz="1600" dirty="0"/>
                <a:t>Потенциальный объем российского рынка аналогичных программных продуктов (</a:t>
              </a:r>
              <a:r>
                <a:rPr lang="ru-RU" sz="1600" dirty="0" err="1"/>
                <a:t>ххх</a:t>
              </a:r>
              <a:r>
                <a:rPr lang="ru-RU" sz="1600" dirty="0"/>
                <a:t> рублей / год)</a:t>
              </a:r>
            </a:p>
            <a:p>
              <a:pPr marL="285750" indent="-2857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ru-RU" sz="1600" dirty="0"/>
                <a:t>Предполагаемая доля рынка по итогам реализации проекта (</a:t>
              </a:r>
              <a:r>
                <a:rPr lang="ru-RU" sz="1600" dirty="0" err="1"/>
                <a:t>ххх</a:t>
              </a:r>
              <a:r>
                <a:rPr lang="ru-RU" sz="1600" dirty="0"/>
                <a:t> рублей (</a:t>
              </a:r>
              <a:r>
                <a:rPr lang="ru-RU" sz="1600" dirty="0" err="1"/>
                <a:t>хх</a:t>
              </a:r>
              <a:r>
                <a:rPr lang="ru-RU" sz="1600" dirty="0"/>
                <a:t>%) / год)</a:t>
              </a:r>
            </a:p>
            <a:p>
              <a:pPr marL="285750" indent="-285750"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r>
                <a:rPr lang="ru-RU" sz="1600" dirty="0"/>
                <a:t>Прогнозируемая выручка разработчика от реализации доработанного ИТ-решения в течение 5 лет с момента завершения проекта ставит </a:t>
              </a:r>
              <a:r>
                <a:rPr lang="ru-RU" sz="1600" dirty="0" err="1"/>
                <a:t>ххх</a:t>
              </a:r>
              <a:r>
                <a:rPr lang="ru-RU" sz="1600" dirty="0"/>
                <a:t> рублей (</a:t>
              </a:r>
              <a:r>
                <a:rPr lang="ru-RU" sz="1600" dirty="0" err="1"/>
                <a:t>хх</a:t>
              </a:r>
              <a:r>
                <a:rPr lang="ru-RU" sz="1600" dirty="0"/>
                <a:t> % от суммы гранта)</a:t>
              </a:r>
            </a:p>
          </p:txBody>
        </p:sp>
      </p:grpSp>
      <p:sp>
        <p:nvSpPr>
          <p:cNvPr id="29" name="TextBox 2"/>
          <p:cNvSpPr txBox="1"/>
          <p:nvPr/>
        </p:nvSpPr>
        <p:spPr>
          <a:xfrm>
            <a:off x="587375" y="3009668"/>
            <a:ext cx="11017250" cy="44935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2400" i="1"/>
            </a:lvl1pPr>
          </a:lstStyle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Потенциальные заказчики доработанного ИТ-решения 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…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587375" y="2545791"/>
            <a:ext cx="11017250" cy="346119"/>
            <a:chOff x="587375" y="2545791"/>
            <a:chExt cx="11017250" cy="346119"/>
          </a:xfrm>
        </p:grpSpPr>
        <p:sp>
          <p:nvSpPr>
            <p:cNvPr id="20" name="Заголовок 23">
              <a:extLst>
                <a:ext uri="{FF2B5EF4-FFF2-40B4-BE49-F238E27FC236}">
                  <a16:creationId xmlns:a16="http://schemas.microsoft.com/office/drawing/2014/main" id="{ABF12B1D-9285-4080-9143-3DAD9283E1E6}"/>
                </a:ext>
              </a:extLst>
            </p:cNvPr>
            <p:cNvSpPr txBox="1">
              <a:spLocks/>
            </p:cNvSpPr>
            <p:nvPr/>
          </p:nvSpPr>
          <p:spPr>
            <a:xfrm>
              <a:off x="587375" y="2545791"/>
              <a:ext cx="11017250" cy="2769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800" dirty="0">
                  <a:latin typeface="+mn-lt"/>
                </a:rPr>
                <a:t>Тиражирование решения / Рыночный потенциал</a:t>
              </a:r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587375" y="2891910"/>
              <a:ext cx="1101725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0698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D82F73F-8D5A-4D73-97CA-186161720034}"/>
              </a:ext>
            </a:extLst>
          </p:cNvPr>
          <p:cNvSpPr/>
          <p:nvPr/>
        </p:nvSpPr>
        <p:spPr>
          <a:xfrm>
            <a:off x="1" y="1472930"/>
            <a:ext cx="12214686" cy="4344210"/>
          </a:xfrm>
          <a:prstGeom prst="rect">
            <a:avLst/>
          </a:prstGeom>
          <a:solidFill>
            <a:srgbClr val="AFC5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endParaRPr lang="en-US" sz="2400" dirty="0">
              <a:solidFill>
                <a:schemeClr val="accent1"/>
              </a:solidFill>
              <a:latin typeface="TT Firs Neue" panose="02000503030000020004" pitchFamily="2" charset="-52"/>
            </a:endParaRPr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Конкурентный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анализ базового решения*</a:t>
            </a:r>
            <a:r>
              <a:rPr lang="en-US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__</a:t>
            </a:r>
            <a:endParaRPr lang="ru-RU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10</a:t>
            </a:fld>
            <a:endParaRPr lang="ru-RU" dirty="0"/>
          </a:p>
        </p:txBody>
      </p:sp>
      <p:graphicFrame>
        <p:nvGraphicFramePr>
          <p:cNvPr id="23" name="Таблица 2"/>
          <p:cNvGraphicFramePr/>
          <p:nvPr>
            <p:extLst>
              <p:ext uri="{D42A27DB-BD31-4B8C-83A1-F6EECF244321}">
                <p14:modId xmlns:p14="http://schemas.microsoft.com/office/powerpoint/2010/main" val="1748190411"/>
              </p:ext>
            </p:extLst>
          </p:nvPr>
        </p:nvGraphicFramePr>
        <p:xfrm>
          <a:off x="603315" y="1562270"/>
          <a:ext cx="11001309" cy="4311456"/>
        </p:xfrm>
        <a:graphic>
          <a:graphicData uri="http://schemas.openxmlformats.org/drawingml/2006/table">
            <a:tbl>
              <a:tblPr firstRow="1"/>
              <a:tblGrid>
                <a:gridCol w="2737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2988">
                  <a:extLst>
                    <a:ext uri="{9D8B030D-6E8A-4147-A177-3AD203B41FA5}">
                      <a16:colId xmlns:a16="http://schemas.microsoft.com/office/drawing/2014/main" val="1502312452"/>
                    </a:ext>
                  </a:extLst>
                </a:gridCol>
                <a:gridCol w="2752988">
                  <a:extLst>
                    <a:ext uri="{9D8B030D-6E8A-4147-A177-3AD203B41FA5}">
                      <a16:colId xmlns:a16="http://schemas.microsoft.com/office/drawing/2014/main" val="2269955024"/>
                    </a:ext>
                  </a:extLst>
                </a:gridCol>
                <a:gridCol w="275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738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baseline="0" dirty="0"/>
                        <a:t>Наименование параметра</a:t>
                      </a:r>
                    </a:p>
                  </a:txBody>
                  <a:tcPr marL="0" marR="0" marT="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baseline="0" dirty="0">
                          <a:solidFill>
                            <a:schemeClr val="tx1"/>
                          </a:solidFill>
                        </a:rPr>
                        <a:t>Базовое решение, выбранное для доработки</a:t>
                      </a:r>
                    </a:p>
                  </a:txBody>
                  <a:tcPr marL="0" marR="0" marT="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baseline="0" dirty="0"/>
                        <a:t>Российский аналог 1</a:t>
                      </a:r>
                    </a:p>
                  </a:txBody>
                  <a:tcPr marL="0" marR="0" marT="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1"/>
                      </a:pPr>
                      <a:r>
                        <a:rPr lang="ru-RU" sz="1800" cap="none" baseline="0" dirty="0"/>
                        <a:t>Российский аналог </a:t>
                      </a:r>
                      <a:r>
                        <a:rPr lang="en-US" sz="1800" cap="none" baseline="0" dirty="0"/>
                        <a:t>n</a:t>
                      </a:r>
                    </a:p>
                  </a:txBody>
                  <a:tcPr marL="0" marR="0" marT="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Функциональное требование 1</a:t>
                      </a:r>
                      <a:endParaRPr sz="16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marL="0" marR="0" lvl="0" indent="0" algn="l" defTabSz="1829553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Функциональное требование 2</a:t>
                      </a: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sz="16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marL="0" marR="0" lvl="0" indent="0" algn="l" defTabSz="1829553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Функциональное требование 3</a:t>
                      </a: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sz="1600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l">
                        <a:defRPr sz="2200" b="1"/>
                      </a:pPr>
                      <a:r>
                        <a:rPr sz="16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i="1" dirty="0">
                          <a:solidFill>
                            <a:schemeClr val="tx1"/>
                          </a:solidFill>
                        </a:rPr>
                        <a:t>Функциональное требование </a:t>
                      </a:r>
                      <a:r>
                        <a:rPr sz="1600" i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 txBox="1">
            <a:spLocks/>
          </p:cNvSpPr>
          <p:nvPr/>
        </p:nvSpPr>
        <p:spPr>
          <a:xfrm>
            <a:off x="587375" y="5937556"/>
            <a:ext cx="1101725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*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Приводится сравнительный (конкурентный) анализ базового решения с ведущими российскими аналогами, обосновывающий выбор решения для доработки в рамках проекта. Необходимо отразить ключевые метрики программного продукта, необходимые для реализации проекта. Помимо сводной таблицы возможно текстовое описание преимуществ и недостатков базового решения. В случае отсутствия российских аналогов указывается соответствующая информация.</a:t>
            </a:r>
          </a:p>
        </p:txBody>
      </p:sp>
    </p:spTree>
    <p:extLst>
      <p:ext uri="{BB962C8B-B14F-4D97-AF65-F5344CB8AC3E}">
        <p14:creationId xmlns:p14="http://schemas.microsoft.com/office/powerpoint/2010/main" val="2005399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EBD8C6-18B9-938D-E111-288C9B385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28C7236-5BAA-D5DE-3964-1820CB91ECC5}"/>
              </a:ext>
            </a:extLst>
          </p:cNvPr>
          <p:cNvSpPr/>
          <p:nvPr/>
        </p:nvSpPr>
        <p:spPr>
          <a:xfrm>
            <a:off x="1" y="1472930"/>
            <a:ext cx="12214686" cy="4344210"/>
          </a:xfrm>
          <a:prstGeom prst="rect">
            <a:avLst/>
          </a:prstGeom>
          <a:solidFill>
            <a:srgbClr val="AFC5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endParaRPr lang="en-US" sz="2400" dirty="0">
              <a:solidFill>
                <a:schemeClr val="accent1"/>
              </a:solidFill>
              <a:latin typeface="TT Firs Neue" panose="02000503030000020004" pitchFamily="2" charset="-52"/>
            </a:endParaRPr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1E8DACC-67C9-972B-7167-382B4A0E0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Сравнительный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анализ ИТ-решения по итогам доработки*</a:t>
            </a:r>
            <a:r>
              <a:rPr lang="en-US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__</a:t>
            </a:r>
            <a:endParaRPr lang="ru-RU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646DF3B-BAA2-67A4-83BF-BCB51E2B0BD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11</a:t>
            </a:fld>
            <a:endParaRPr lang="ru-RU" dirty="0"/>
          </a:p>
        </p:txBody>
      </p:sp>
      <p:graphicFrame>
        <p:nvGraphicFramePr>
          <p:cNvPr id="23" name="Таблица 2">
            <a:extLst>
              <a:ext uri="{FF2B5EF4-FFF2-40B4-BE49-F238E27FC236}">
                <a16:creationId xmlns:a16="http://schemas.microsoft.com/office/drawing/2014/main" id="{10B126AA-9155-D6D7-8944-47F69586A5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258101"/>
              </p:ext>
            </p:extLst>
          </p:nvPr>
        </p:nvGraphicFramePr>
        <p:xfrm>
          <a:off x="587375" y="1562270"/>
          <a:ext cx="11017249" cy="4165530"/>
        </p:xfrm>
        <a:graphic>
          <a:graphicData uri="http://schemas.openxmlformats.org/drawingml/2006/table">
            <a:tbl>
              <a:tblPr firstRow="1"/>
              <a:tblGrid>
                <a:gridCol w="2752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2988">
                  <a:extLst>
                    <a:ext uri="{9D8B030D-6E8A-4147-A177-3AD203B41FA5}">
                      <a16:colId xmlns:a16="http://schemas.microsoft.com/office/drawing/2014/main" val="1502312452"/>
                    </a:ext>
                  </a:extLst>
                </a:gridCol>
                <a:gridCol w="2752988">
                  <a:extLst>
                    <a:ext uri="{9D8B030D-6E8A-4147-A177-3AD203B41FA5}">
                      <a16:colId xmlns:a16="http://schemas.microsoft.com/office/drawing/2014/main" val="2269955024"/>
                    </a:ext>
                  </a:extLst>
                </a:gridCol>
                <a:gridCol w="275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738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baseline="0" dirty="0"/>
                        <a:t>Наименование параметра</a:t>
                      </a:r>
                    </a:p>
                  </a:txBody>
                  <a:tcPr marL="0" marR="0" marT="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baseline="0" dirty="0">
                          <a:solidFill>
                            <a:schemeClr val="tx1"/>
                          </a:solidFill>
                        </a:rPr>
                        <a:t>ИТ-решение по итогам доработки</a:t>
                      </a:r>
                    </a:p>
                  </a:txBody>
                  <a:tcPr marL="0" marR="0" marT="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baseline="0" dirty="0"/>
                        <a:t>Решение 1</a:t>
                      </a:r>
                    </a:p>
                  </a:txBody>
                  <a:tcPr marL="0" marR="0" marT="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1"/>
                      </a:pPr>
                      <a:r>
                        <a:rPr lang="ru-RU" sz="1800" cap="none" baseline="0" dirty="0"/>
                        <a:t>Решение </a:t>
                      </a:r>
                      <a:r>
                        <a:rPr lang="en-US" sz="1800" cap="none" baseline="0" dirty="0"/>
                        <a:t>n</a:t>
                      </a:r>
                      <a:r>
                        <a:rPr lang="ru-RU" sz="1800" cap="none" baseline="0" dirty="0"/>
                        <a:t> </a:t>
                      </a:r>
                      <a:endParaRPr lang="en-US" sz="1800" cap="none" baseline="0" dirty="0"/>
                    </a:p>
                  </a:txBody>
                  <a:tcPr marL="0" marR="0" marT="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Функциональная возможность 1 </a:t>
                      </a: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Функциональная возможность 2</a:t>
                      </a: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kumimoji="0" lang="ru-RU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Функциональная возможность </a:t>
                      </a:r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5698">
                <a:tc>
                  <a:txBody>
                    <a:bodyPr/>
                    <a:lstStyle/>
                    <a:p>
                      <a:pPr algn="l">
                        <a:defRPr sz="2200" b="1"/>
                      </a:pPr>
                      <a:r>
                        <a:rPr sz="1600" i="1" dirty="0"/>
                        <a:t> </a:t>
                      </a:r>
                      <a:r>
                        <a:rPr kumimoji="0" lang="ru-RU" sz="1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Функциональная возможность </a:t>
                      </a:r>
                      <a:r>
                        <a:rPr sz="1600" i="1" dirty="0"/>
                        <a:t>N</a:t>
                      </a:r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0" marB="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Заголовок 23">
            <a:extLst>
              <a:ext uri="{FF2B5EF4-FFF2-40B4-BE49-F238E27FC236}">
                <a16:creationId xmlns:a16="http://schemas.microsoft.com/office/drawing/2014/main" id="{19DE360E-8A00-5ACE-B4E0-91BEC92433CE}"/>
              </a:ext>
            </a:extLst>
          </p:cNvPr>
          <p:cNvSpPr txBox="1">
            <a:spLocks/>
          </p:cNvSpPr>
          <p:nvPr/>
        </p:nvSpPr>
        <p:spPr>
          <a:xfrm>
            <a:off x="587375" y="5937556"/>
            <a:ext cx="11017250" cy="5539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*</a:t>
            </a:r>
            <a:r>
              <a:rPr lang="ru-RU" sz="1200" b="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Приводится сравнительный анализ ИТ-решения, являющегося результатом реализации проекта, с зарубежными и российскими (при наличии) аналогами. Необходимо отразить ряд ключевых метрик программного продукта, отвечающих функциональным требованиям к ИТ-решению. Помимо сводной таблицы возможно текстовое описание преимуществ и недостатков ИТ-решения</a:t>
            </a:r>
          </a:p>
        </p:txBody>
      </p:sp>
    </p:spTree>
    <p:extLst>
      <p:ext uri="{BB962C8B-B14F-4D97-AF65-F5344CB8AC3E}">
        <p14:creationId xmlns:p14="http://schemas.microsoft.com/office/powerpoint/2010/main" val="1606691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D82F73F-8D5A-4D73-97CA-186161720034}"/>
              </a:ext>
            </a:extLst>
          </p:cNvPr>
          <p:cNvSpPr/>
          <p:nvPr/>
        </p:nvSpPr>
        <p:spPr>
          <a:xfrm>
            <a:off x="1" y="1002242"/>
            <a:ext cx="12214686" cy="3538704"/>
          </a:xfrm>
          <a:prstGeom prst="rect">
            <a:avLst/>
          </a:prstGeom>
          <a:solidFill>
            <a:srgbClr val="AFC5F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endParaRPr lang="en-US" sz="2400" dirty="0">
              <a:solidFill>
                <a:schemeClr val="accent1"/>
              </a:solidFill>
              <a:latin typeface="TT Firs Neue" panose="02000503030000020004" pitchFamily="2" charset="-52"/>
            </a:endParaRPr>
          </a:p>
        </p:txBody>
      </p:sp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Этапы реализации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проекта</a:t>
            </a:r>
            <a:r>
              <a:rPr lang="en-US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__</a:t>
            </a:r>
            <a:endParaRPr lang="ru-RU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12</a:t>
            </a:fld>
            <a:endParaRPr lang="ru-RU" dirty="0"/>
          </a:p>
        </p:txBody>
      </p:sp>
      <p:graphicFrame>
        <p:nvGraphicFramePr>
          <p:cNvPr id="23" name="Таблица 7"/>
          <p:cNvGraphicFramePr/>
          <p:nvPr>
            <p:extLst>
              <p:ext uri="{D42A27DB-BD31-4B8C-83A1-F6EECF244321}">
                <p14:modId xmlns:p14="http://schemas.microsoft.com/office/powerpoint/2010/main" val="4141162949"/>
              </p:ext>
            </p:extLst>
          </p:nvPr>
        </p:nvGraphicFramePr>
        <p:xfrm>
          <a:off x="587377" y="1138051"/>
          <a:ext cx="11017248" cy="3267086"/>
        </p:xfrm>
        <a:graphic>
          <a:graphicData uri="http://schemas.openxmlformats.org/drawingml/2006/table">
            <a:tbl>
              <a:tblPr/>
              <a:tblGrid>
                <a:gridCol w="1001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015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89093"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I/202</a:t>
                      </a:r>
                      <a:r>
                        <a:rPr lang="ru-RU" sz="1400" dirty="0"/>
                        <a:t>5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II/202</a:t>
                      </a:r>
                      <a:r>
                        <a:rPr lang="ru-RU" sz="1400" dirty="0"/>
                        <a:t>5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III/202</a:t>
                      </a:r>
                      <a:r>
                        <a:rPr lang="ru-RU" sz="1400" dirty="0"/>
                        <a:t>5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IV/202</a:t>
                      </a:r>
                      <a:r>
                        <a:rPr lang="ru-RU" sz="1400" dirty="0"/>
                        <a:t>5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I/202</a:t>
                      </a:r>
                      <a:r>
                        <a:rPr lang="ru-RU" sz="1400" dirty="0"/>
                        <a:t>6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II/202</a:t>
                      </a:r>
                      <a:r>
                        <a:rPr lang="ru-RU" sz="1400" dirty="0"/>
                        <a:t>6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III/202</a:t>
                      </a:r>
                      <a:r>
                        <a:rPr lang="ru-RU" sz="1400" dirty="0"/>
                        <a:t>6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IV/202</a:t>
                      </a:r>
                      <a:r>
                        <a:rPr lang="ru-RU" sz="1400" dirty="0"/>
                        <a:t>6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I/202</a:t>
                      </a:r>
                      <a:r>
                        <a:rPr lang="ru-RU" sz="1400" dirty="0"/>
                        <a:t>7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II/202</a:t>
                      </a:r>
                      <a:r>
                        <a:rPr lang="ru-RU" sz="1400" dirty="0"/>
                        <a:t>7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600"/>
                      </a:pPr>
                      <a:r>
                        <a:rPr sz="1400" dirty="0"/>
                        <a:t>III/202</a:t>
                      </a:r>
                      <a:r>
                        <a:rPr lang="ru-RU" sz="1400" dirty="0"/>
                        <a:t>7</a:t>
                      </a:r>
                      <a:endParaRPr sz="1400" dirty="0"/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799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50408" marR="50408" marT="50408" marB="5040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50408" marR="50408" marT="50408" marB="50408" horzOverflow="overflow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Пятиугольник 2"/>
          <p:cNvSpPr/>
          <p:nvPr/>
        </p:nvSpPr>
        <p:spPr>
          <a:xfrm>
            <a:off x="708660" y="1766109"/>
            <a:ext cx="2987040" cy="370389"/>
          </a:xfrm>
          <a:prstGeom prst="homePlate">
            <a:avLst>
              <a:gd name="adj" fmla="val 294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01</a:t>
            </a:r>
            <a:endParaRPr lang="ru-RU" sz="1800" b="1" dirty="0"/>
          </a:p>
        </p:txBody>
      </p:sp>
      <p:sp>
        <p:nvSpPr>
          <p:cNvPr id="25" name="Пятиугольник 24"/>
          <p:cNvSpPr/>
          <p:nvPr/>
        </p:nvSpPr>
        <p:spPr>
          <a:xfrm>
            <a:off x="3695699" y="2448940"/>
            <a:ext cx="2597633" cy="370389"/>
          </a:xfrm>
          <a:prstGeom prst="homePlate">
            <a:avLst>
              <a:gd name="adj" fmla="val 294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02</a:t>
            </a:r>
            <a:endParaRPr lang="ru-RU" sz="1800" b="1" dirty="0"/>
          </a:p>
        </p:txBody>
      </p:sp>
      <p:sp>
        <p:nvSpPr>
          <p:cNvPr id="27" name="Пятиугольник 26"/>
          <p:cNvSpPr/>
          <p:nvPr/>
        </p:nvSpPr>
        <p:spPr>
          <a:xfrm>
            <a:off x="6293332" y="3131771"/>
            <a:ext cx="2597634" cy="370389"/>
          </a:xfrm>
          <a:prstGeom prst="homePlate">
            <a:avLst>
              <a:gd name="adj" fmla="val 294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03</a:t>
            </a:r>
            <a:endParaRPr lang="ru-RU" sz="1800" b="1" dirty="0"/>
          </a:p>
        </p:txBody>
      </p:sp>
      <p:sp>
        <p:nvSpPr>
          <p:cNvPr id="30" name="Пятиугольник 29"/>
          <p:cNvSpPr/>
          <p:nvPr/>
        </p:nvSpPr>
        <p:spPr>
          <a:xfrm>
            <a:off x="8890966" y="3814603"/>
            <a:ext cx="2597634" cy="370389"/>
          </a:xfrm>
          <a:prstGeom prst="homePlate">
            <a:avLst>
              <a:gd name="adj" fmla="val 294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N</a:t>
            </a:r>
            <a:endParaRPr lang="ru-RU" sz="18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77159" y="1645739"/>
            <a:ext cx="1018540" cy="2098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190500" sx="102000" sy="102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i="1" dirty="0">
                <a:solidFill>
                  <a:schemeClr val="tx1"/>
                </a:solidFill>
              </a:rPr>
              <a:t>ЧЧ.ММ.ГГ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0528073" y="3709659"/>
            <a:ext cx="1018540" cy="2098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190500" sx="102000" sy="102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i="1" dirty="0">
                <a:solidFill>
                  <a:schemeClr val="tx1"/>
                </a:solidFill>
              </a:rPr>
              <a:t>ЧЧ.ММ.ГГ</a:t>
            </a:r>
          </a:p>
        </p:txBody>
      </p:sp>
      <p:graphicFrame>
        <p:nvGraphicFramePr>
          <p:cNvPr id="32" name="Таблица 15"/>
          <p:cNvGraphicFramePr/>
          <p:nvPr>
            <p:extLst>
              <p:ext uri="{D42A27DB-BD31-4B8C-83A1-F6EECF244321}">
                <p14:modId xmlns:p14="http://schemas.microsoft.com/office/powerpoint/2010/main" val="2000141766"/>
              </p:ext>
            </p:extLst>
          </p:nvPr>
        </p:nvGraphicFramePr>
        <p:xfrm>
          <a:off x="587377" y="4663009"/>
          <a:ext cx="11017248" cy="1643544"/>
        </p:xfrm>
        <a:graphic>
          <a:graphicData uri="http://schemas.openxmlformats.org/drawingml/2006/table">
            <a:tbl>
              <a:tblPr/>
              <a:tblGrid>
                <a:gridCol w="337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6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33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400" b="1" cap="none" baseline="0" dirty="0">
                          <a:solidFill>
                            <a:schemeClr val="accent1"/>
                          </a:solidFill>
                        </a:rPr>
                        <a:t>№</a:t>
                      </a:r>
                    </a:p>
                  </a:txBody>
                  <a:tcPr marL="0" marR="0" marT="72000" marB="72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400" b="1" cap="none" baseline="0" dirty="0">
                          <a:solidFill>
                            <a:schemeClr val="accent1"/>
                          </a:solidFill>
                        </a:rPr>
                        <a:t>Название этапа</a:t>
                      </a:r>
                    </a:p>
                  </a:txBody>
                  <a:tcPr marL="72000" marR="0" marT="72000" marB="72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400" b="1" cap="none" baseline="0" dirty="0">
                          <a:solidFill>
                            <a:schemeClr val="accent1"/>
                          </a:solidFill>
                        </a:rPr>
                        <a:t>Сроки этапов</a:t>
                      </a:r>
                    </a:p>
                  </a:txBody>
                  <a:tcPr marL="0" marR="0" marT="72000" marB="72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1</a:t>
                      </a:r>
                    </a:p>
                  </a:txBody>
                  <a:tcPr marL="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200" dirty="0" err="1"/>
                        <a:t>Название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этапа</a:t>
                      </a:r>
                      <a:r>
                        <a:rPr sz="1200" dirty="0"/>
                        <a:t> 1</a:t>
                      </a:r>
                    </a:p>
                  </a:txBody>
                  <a:tcPr marL="7200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  <a:miter lim="400000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dirty="0"/>
                        <a:t>ЧЧ.ММ.ГГГГ – ЧЧ.ММ.ГГГГ</a:t>
                      </a:r>
                    </a:p>
                  </a:txBody>
                  <a:tcPr marL="0" marR="0" marT="72000" marB="72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2</a:t>
                      </a:r>
                    </a:p>
                  </a:txBody>
                  <a:tcPr marL="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200" dirty="0" err="1"/>
                        <a:t>Название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этапа</a:t>
                      </a:r>
                      <a:r>
                        <a:rPr sz="1200" dirty="0"/>
                        <a:t> 2</a:t>
                      </a:r>
                    </a:p>
                  </a:txBody>
                  <a:tcPr marL="7200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dirty="0"/>
                        <a:t>ЧЧ.ММ.ГГГГ – ЧЧ.ММ.ГГГГ</a:t>
                      </a:r>
                    </a:p>
                  </a:txBody>
                  <a:tcPr marL="0" marR="0" marT="72000" marB="72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3</a:t>
                      </a:r>
                    </a:p>
                  </a:txBody>
                  <a:tcPr marL="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200" dirty="0" err="1"/>
                        <a:t>Название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этапа</a:t>
                      </a:r>
                      <a:r>
                        <a:rPr sz="1200" dirty="0"/>
                        <a:t> 3</a:t>
                      </a:r>
                    </a:p>
                  </a:txBody>
                  <a:tcPr marL="7200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dirty="0"/>
                        <a:t>ЧЧ.ММ.ГГГГ – ЧЧ.ММ.ГГГГ</a:t>
                      </a:r>
                    </a:p>
                  </a:txBody>
                  <a:tcPr marL="0" marR="0" marT="72000" marB="72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b="1" dirty="0">
                          <a:solidFill>
                            <a:srgbClr val="FFFFFF"/>
                          </a:solidFill>
                        </a:rPr>
                        <a:t>N</a:t>
                      </a:r>
                    </a:p>
                  </a:txBody>
                  <a:tcPr marL="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200" dirty="0" err="1"/>
                        <a:t>Название</a:t>
                      </a:r>
                      <a:r>
                        <a:rPr sz="1200" dirty="0"/>
                        <a:t> </a:t>
                      </a:r>
                      <a:r>
                        <a:rPr sz="1200" dirty="0" err="1"/>
                        <a:t>этапа</a:t>
                      </a:r>
                      <a:r>
                        <a:rPr sz="1200" dirty="0"/>
                        <a:t> N</a:t>
                      </a:r>
                    </a:p>
                  </a:txBody>
                  <a:tcPr marL="72000" marR="0" marT="72000" marB="72000" anchor="ctr" horzOverflow="overflow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200" dirty="0"/>
                        <a:t>ЧЧ.ММ.ГГГГ – ЧЧ.ММ.ГГГГ</a:t>
                      </a:r>
                    </a:p>
                  </a:txBody>
                  <a:tcPr marL="0" marR="0" marT="72000" marB="72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4" name="Прямая соединительная линия 33"/>
          <p:cNvCxnSpPr/>
          <p:nvPr/>
        </p:nvCxnSpPr>
        <p:spPr>
          <a:xfrm>
            <a:off x="587375" y="4959246"/>
            <a:ext cx="1101725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758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81F63F9B-EDD3-441B-9A3E-FB275D0B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51650" y="5524500"/>
            <a:ext cx="5340350" cy="1333500"/>
          </a:xfrm>
          <a:prstGeom prst="rect">
            <a:avLst/>
          </a:prstGeom>
        </p:spPr>
      </p:pic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Ключевые результаты реализации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проекта</a:t>
            </a:r>
            <a:r>
              <a:rPr lang="en-US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__</a:t>
            </a:r>
            <a:endParaRPr lang="ru-RU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13</a:t>
            </a:fld>
            <a:endParaRPr lang="ru-RU" dirty="0"/>
          </a:p>
        </p:txBody>
      </p:sp>
      <p:graphicFrame>
        <p:nvGraphicFramePr>
          <p:cNvPr id="14" name="Таблица 7"/>
          <p:cNvGraphicFramePr/>
          <p:nvPr>
            <p:extLst>
              <p:ext uri="{D42A27DB-BD31-4B8C-83A1-F6EECF244321}">
                <p14:modId xmlns:p14="http://schemas.microsoft.com/office/powerpoint/2010/main" val="1937822361"/>
              </p:ext>
            </p:extLst>
          </p:nvPr>
        </p:nvGraphicFramePr>
        <p:xfrm>
          <a:off x="587375" y="1100784"/>
          <a:ext cx="11017250" cy="5046015"/>
        </p:xfrm>
        <a:graphic>
          <a:graphicData uri="http://schemas.openxmlformats.org/drawingml/2006/table">
            <a:tbl>
              <a:tblPr/>
              <a:tblGrid>
                <a:gridCol w="369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67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07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№ 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Название этапа</a:t>
                      </a:r>
                    </a:p>
                  </a:txBody>
                  <a:tcPr marL="0" marR="18000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Срок этапа</a:t>
                      </a:r>
                    </a:p>
                  </a:txBody>
                  <a:tcPr marL="0" marR="18000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Ключевые результаты реализации этапа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 err="1">
                          <a:solidFill>
                            <a:schemeClr val="tx1"/>
                          </a:solidFill>
                        </a:rPr>
                        <a:t>Название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b="1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 1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</a:rPr>
                        <a:t>ЧЧ.ММ.ГГГГ – ЧЧ.ММ.ГГГГ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Ключевые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результаты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реализации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1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 err="1">
                          <a:solidFill>
                            <a:schemeClr val="tx1"/>
                          </a:solidFill>
                        </a:rPr>
                        <a:t>Название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b="1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 2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</a:rPr>
                        <a:t>ЧЧ.ММ.ГГГГ – ЧЧ.ММ.ГГГГ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Ключевые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результаты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реализации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2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>
                          <a:solidFill>
                            <a:schemeClr val="tx1"/>
                          </a:solidFill>
                        </a:rPr>
                        <a:t>Название этапа 3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</a:rPr>
                        <a:t>ЧЧ.ММ.ГГГГ – ЧЧ.ММ.ГГГГ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Ключевые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результаты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реализации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3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 err="1">
                          <a:solidFill>
                            <a:schemeClr val="tx1"/>
                          </a:solidFill>
                        </a:rPr>
                        <a:t>Название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b="1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 N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</a:rPr>
                        <a:t>ЧЧ.ММ.ГГГГ – ЧЧ.ММ.ГГГГ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spcBef>
                          <a:spcPts val="6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 i="1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Ключевые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результаты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реализации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этапа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N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888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Плановые показатели </a:t>
            </a:r>
            <a:r>
              <a:rPr lang="ru-RU" dirty="0">
                <a:solidFill>
                  <a:srgbClr val="3207FF"/>
                </a:solidFill>
                <a:latin typeface="TT Firs Neue Light" panose="02000503030000020004" pitchFamily="2" charset="-52"/>
              </a:rPr>
              <a:t>проекта (обязательные)</a:t>
            </a:r>
            <a:r>
              <a:rPr lang="en-US" dirty="0">
                <a:solidFill>
                  <a:srgbClr val="3207FF"/>
                </a:solidFill>
                <a:latin typeface="TT Firs Neue Light" panose="02000503030000020004" pitchFamily="2" charset="-52"/>
              </a:rPr>
              <a:t>__</a:t>
            </a:r>
            <a:endParaRPr lang="ru-RU" dirty="0">
              <a:solidFill>
                <a:srgbClr val="3207FF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14</a:t>
            </a:fld>
            <a:endParaRPr lang="ru-RU" dirty="0"/>
          </a:p>
        </p:txBody>
      </p:sp>
      <p:graphicFrame>
        <p:nvGraphicFramePr>
          <p:cNvPr id="14" name="Таблица 7"/>
          <p:cNvGraphicFramePr/>
          <p:nvPr>
            <p:extLst>
              <p:ext uri="{D42A27DB-BD31-4B8C-83A1-F6EECF244321}">
                <p14:modId xmlns:p14="http://schemas.microsoft.com/office/powerpoint/2010/main" val="2562224816"/>
              </p:ext>
            </p:extLst>
          </p:nvPr>
        </p:nvGraphicFramePr>
        <p:xfrm>
          <a:off x="587375" y="1100784"/>
          <a:ext cx="11017250" cy="5529150"/>
        </p:xfrm>
        <a:graphic>
          <a:graphicData uri="http://schemas.openxmlformats.org/drawingml/2006/table">
            <a:tbl>
              <a:tblPr/>
              <a:tblGrid>
                <a:gridCol w="367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3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48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2511">
                  <a:extLst>
                    <a:ext uri="{9D8B030D-6E8A-4147-A177-3AD203B41FA5}">
                      <a16:colId xmlns:a16="http://schemas.microsoft.com/office/drawing/2014/main" val="7345390"/>
                    </a:ext>
                  </a:extLst>
                </a:gridCol>
              </a:tblGrid>
              <a:tr h="630410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№ 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Наименование показателя</a:t>
                      </a:r>
                    </a:p>
                  </a:txBody>
                  <a:tcPr marL="0" marR="18000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Ед. измерения</a:t>
                      </a:r>
                    </a:p>
                  </a:txBody>
                  <a:tcPr marL="0" marR="18000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Целевое значение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Описание показателя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041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Количество новых разработанных функций ИТ-решения, дорабатываемого в рамках проекта 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>
                          <a:latin typeface="+mn-lt"/>
                        </a:rPr>
                        <a:t>шт</a:t>
                      </a:r>
                      <a:r>
                        <a:rPr sz="1600" dirty="0">
                          <a:latin typeface="+mn-lt"/>
                        </a:rPr>
                        <a:t>.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2041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Количество автоматизированных рабочих мест, на которых внедрено ИТ-решение, доработанное в рамках реализации проекта 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>
                          <a:latin typeface="+mn-lt"/>
                        </a:rPr>
                        <a:t>шт</a:t>
                      </a:r>
                      <a:r>
                        <a:rPr sz="1600" dirty="0">
                          <a:latin typeface="+mn-lt"/>
                        </a:rPr>
                        <a:t>.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2403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Количество сотрудников, прошедших инструктаж по работе с доработанным и внедренным в рамках проекта ИТ-решения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dirty="0">
                          <a:latin typeface="+mn-lt"/>
                        </a:rPr>
                        <a:t>чел.</a:t>
                      </a:r>
                      <a:endParaRPr sz="1600" dirty="0">
                        <a:latin typeface="+mn-lt"/>
                      </a:endParaRP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7946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Количество бизнес-функций,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цифровизированных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с использованием доработанного и внедренного в рамках проекта ИТ-решения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>
                          <a:latin typeface="+mn-lt"/>
                        </a:rPr>
                        <a:t>шт</a:t>
                      </a:r>
                      <a:r>
                        <a:rPr sz="1600" dirty="0">
                          <a:latin typeface="+mn-lt"/>
                        </a:rPr>
                        <a:t>.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spcBef>
                          <a:spcPts val="6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 i="1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spcBef>
                          <a:spcPts val="6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 i="1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>
                        <a:spcBef>
                          <a:spcPts val="6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 i="1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988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Плановые показатели </a:t>
            </a:r>
            <a:r>
              <a:rPr lang="ru-RU" dirty="0">
                <a:solidFill>
                  <a:srgbClr val="3207FF"/>
                </a:solidFill>
                <a:latin typeface="TT Firs Neue Light" panose="02000503030000020004" pitchFamily="2" charset="-52"/>
              </a:rPr>
              <a:t>проекта (дополнительные)</a:t>
            </a:r>
            <a:r>
              <a:rPr lang="en-US" dirty="0">
                <a:solidFill>
                  <a:srgbClr val="3207FF"/>
                </a:solidFill>
                <a:latin typeface="TT Firs Neue Light" panose="02000503030000020004" pitchFamily="2" charset="-52"/>
              </a:rPr>
              <a:t>__</a:t>
            </a:r>
            <a:endParaRPr lang="ru-RU" dirty="0">
              <a:solidFill>
                <a:srgbClr val="3207FF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15</a:t>
            </a:fld>
            <a:endParaRPr lang="ru-RU" dirty="0"/>
          </a:p>
        </p:txBody>
      </p:sp>
      <p:graphicFrame>
        <p:nvGraphicFramePr>
          <p:cNvPr id="14" name="Таблица 7"/>
          <p:cNvGraphicFramePr/>
          <p:nvPr>
            <p:extLst>
              <p:ext uri="{D42A27DB-BD31-4B8C-83A1-F6EECF244321}">
                <p14:modId xmlns:p14="http://schemas.microsoft.com/office/powerpoint/2010/main" val="108972353"/>
              </p:ext>
            </p:extLst>
          </p:nvPr>
        </p:nvGraphicFramePr>
        <p:xfrm>
          <a:off x="587375" y="1100784"/>
          <a:ext cx="11017250" cy="5238716"/>
        </p:xfrm>
        <a:graphic>
          <a:graphicData uri="http://schemas.openxmlformats.org/drawingml/2006/table">
            <a:tbl>
              <a:tblPr/>
              <a:tblGrid>
                <a:gridCol w="367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5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7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38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2511">
                  <a:extLst>
                    <a:ext uri="{9D8B030D-6E8A-4147-A177-3AD203B41FA5}">
                      <a16:colId xmlns:a16="http://schemas.microsoft.com/office/drawing/2014/main" val="7345390"/>
                    </a:ext>
                  </a:extLst>
                </a:gridCol>
              </a:tblGrid>
              <a:tr h="44507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№ 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Наименование показателя</a:t>
                      </a:r>
                    </a:p>
                  </a:txBody>
                  <a:tcPr marL="0" marR="18000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Ед. измерения</a:t>
                      </a:r>
                    </a:p>
                  </a:txBody>
                  <a:tcPr marL="0" marR="18000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Целевое значение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b="1" cap="none" baseline="0" dirty="0">
                          <a:solidFill>
                            <a:schemeClr val="accent1"/>
                          </a:solidFill>
                        </a:rPr>
                        <a:t>Описание показателя</a:t>
                      </a:r>
                    </a:p>
                  </a:txBody>
                  <a:tcPr marL="0" marR="0" marT="72000" marB="72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Показатель 1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>
                          <a:latin typeface="+mn-lt"/>
                        </a:rPr>
                        <a:t>руб</a:t>
                      </a:r>
                      <a:r>
                        <a:rPr sz="1600" dirty="0">
                          <a:latin typeface="+mn-lt"/>
                        </a:rPr>
                        <a:t>., </a:t>
                      </a:r>
                      <a:r>
                        <a:rPr sz="1600" dirty="0" err="1">
                          <a:latin typeface="+mn-lt"/>
                        </a:rPr>
                        <a:t>шт</a:t>
                      </a:r>
                      <a:r>
                        <a:rPr sz="1600" dirty="0">
                          <a:latin typeface="+mn-lt"/>
                        </a:rPr>
                        <a:t>., % и </a:t>
                      </a:r>
                      <a:r>
                        <a:rPr sz="1600" dirty="0" err="1">
                          <a:latin typeface="+mn-lt"/>
                        </a:rPr>
                        <a:t>пр</a:t>
                      </a:r>
                      <a:r>
                        <a:rPr sz="1600" dirty="0">
                          <a:latin typeface="+mn-lt"/>
                        </a:rPr>
                        <a:t>.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Показатель 2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>
                          <a:latin typeface="+mn-lt"/>
                        </a:rPr>
                        <a:t>руб</a:t>
                      </a:r>
                      <a:r>
                        <a:rPr sz="1600" dirty="0">
                          <a:latin typeface="+mn-lt"/>
                        </a:rPr>
                        <a:t>., </a:t>
                      </a:r>
                      <a:r>
                        <a:rPr sz="1600" dirty="0" err="1">
                          <a:latin typeface="+mn-lt"/>
                        </a:rPr>
                        <a:t>шт</a:t>
                      </a:r>
                      <a:r>
                        <a:rPr sz="1600" dirty="0">
                          <a:latin typeface="+mn-lt"/>
                        </a:rPr>
                        <a:t>., % и </a:t>
                      </a:r>
                      <a:r>
                        <a:rPr sz="1600" dirty="0" err="1">
                          <a:latin typeface="+mn-lt"/>
                        </a:rPr>
                        <a:t>пр</a:t>
                      </a:r>
                      <a:r>
                        <a:rPr sz="1600" dirty="0">
                          <a:latin typeface="+mn-lt"/>
                        </a:rPr>
                        <a:t>.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Показатель 3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>
                          <a:latin typeface="+mn-lt"/>
                        </a:rPr>
                        <a:t>руб</a:t>
                      </a:r>
                      <a:r>
                        <a:rPr sz="1600" dirty="0">
                          <a:latin typeface="+mn-lt"/>
                        </a:rPr>
                        <a:t>., </a:t>
                      </a:r>
                      <a:r>
                        <a:rPr sz="1600" dirty="0" err="1">
                          <a:latin typeface="+mn-lt"/>
                        </a:rPr>
                        <a:t>шт</a:t>
                      </a:r>
                      <a:r>
                        <a:rPr sz="1600" dirty="0">
                          <a:latin typeface="+mn-lt"/>
                        </a:rPr>
                        <a:t>., % и </a:t>
                      </a:r>
                      <a:r>
                        <a:rPr sz="1600" dirty="0" err="1">
                          <a:latin typeface="+mn-lt"/>
                        </a:rPr>
                        <a:t>пр</a:t>
                      </a:r>
                      <a:r>
                        <a:rPr sz="1600" dirty="0">
                          <a:latin typeface="+mn-lt"/>
                        </a:rPr>
                        <a:t>.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 defTabSz="1829553">
                        <a:lnSpc>
                          <a:spcPct val="90000"/>
                        </a:lnSpc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0235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b="1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Показатель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ru-RU" sz="1600" b="1" dirty="0" err="1">
                        <a:solidFill>
                          <a:schemeClr val="tx1"/>
                        </a:solidFill>
                      </a:endParaRP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sz="1600" dirty="0" err="1">
                          <a:latin typeface="+mn-lt"/>
                        </a:rPr>
                        <a:t>руб</a:t>
                      </a:r>
                      <a:r>
                        <a:rPr sz="1600" dirty="0">
                          <a:latin typeface="+mn-lt"/>
                        </a:rPr>
                        <a:t>., </a:t>
                      </a:r>
                      <a:r>
                        <a:rPr sz="1600" dirty="0" err="1">
                          <a:latin typeface="+mn-lt"/>
                        </a:rPr>
                        <a:t>шт</a:t>
                      </a:r>
                      <a:r>
                        <a:rPr sz="1600" dirty="0">
                          <a:latin typeface="+mn-lt"/>
                        </a:rPr>
                        <a:t>., % и </a:t>
                      </a:r>
                      <a:r>
                        <a:rPr sz="1600" dirty="0" err="1">
                          <a:latin typeface="+mn-lt"/>
                        </a:rPr>
                        <a:t>пр</a:t>
                      </a:r>
                      <a:r>
                        <a:rPr sz="1600" dirty="0">
                          <a:latin typeface="+mn-lt"/>
                        </a:rPr>
                        <a:t>.</a:t>
                      </a:r>
                    </a:p>
                  </a:txBody>
                  <a:tcPr marL="0" marR="180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spcBef>
                          <a:spcPts val="6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 i="1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значение показателя  по итогам реализации проекта</a:t>
                      </a:r>
                    </a:p>
                  </a:txBody>
                  <a:tcPr marL="0" marR="7200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spcBef>
                          <a:spcPts val="6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 i="1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Указывается описание расчета показателя и используемых данных</a:t>
                      </a:r>
                    </a:p>
                    <a:p>
                      <a:pPr marL="285750" indent="-285750" algn="l">
                        <a:spcBef>
                          <a:spcPts val="6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buChar char="§"/>
                        <a:defRPr sz="1800" i="1"/>
                      </a:pP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72000" marB="72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773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81F63F9B-EDD3-441B-9A3E-FB275D0BC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51650" y="5524500"/>
            <a:ext cx="5340350" cy="1333500"/>
          </a:xfrm>
          <a:prstGeom prst="rect">
            <a:avLst/>
          </a:prstGeom>
        </p:spPr>
      </p:pic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ABF12B1D-9285-4080-9143-3DAD9283E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12375"/>
            <a:ext cx="110172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T Firs Neue Light" panose="02000503030000020004" pitchFamily="2" charset="-52"/>
              </a:rPr>
              <a:t>Бюджет </a:t>
            </a:r>
            <a:r>
              <a:rPr lang="ru-RU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проекта</a:t>
            </a:r>
            <a:r>
              <a:rPr lang="en-US" dirty="0">
                <a:solidFill>
                  <a:schemeClr val="accent1"/>
                </a:solidFill>
                <a:latin typeface="TT Firs Neue Light" panose="02000503030000020004" pitchFamily="2" charset="-52"/>
              </a:rPr>
              <a:t>__</a:t>
            </a:r>
            <a:endParaRPr lang="ru-RU" dirty="0">
              <a:solidFill>
                <a:schemeClr val="accent1"/>
              </a:solidFill>
              <a:latin typeface="TT Firs Neue Light" panose="02000503030000020004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378795" y="6306888"/>
            <a:ext cx="219611" cy="18466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ru-RU" smtClean="0"/>
              <a:pPr/>
              <a:t>16</a:t>
            </a:fld>
            <a:endParaRPr lang="ru-RU" dirty="0"/>
          </a:p>
        </p:txBody>
      </p:sp>
      <p:graphicFrame>
        <p:nvGraphicFramePr>
          <p:cNvPr id="5" name="Таблица 7"/>
          <p:cNvGraphicFramePr/>
          <p:nvPr>
            <p:extLst>
              <p:ext uri="{D42A27DB-BD31-4B8C-83A1-F6EECF244321}">
                <p14:modId xmlns:p14="http://schemas.microsoft.com/office/powerpoint/2010/main" val="441031593"/>
              </p:ext>
            </p:extLst>
          </p:nvPr>
        </p:nvGraphicFramePr>
        <p:xfrm>
          <a:off x="587375" y="927871"/>
          <a:ext cx="11017249" cy="5249409"/>
        </p:xfrm>
        <a:graphic>
          <a:graphicData uri="http://schemas.openxmlformats.org/drawingml/2006/table">
            <a:tbl>
              <a:tblPr/>
              <a:tblGrid>
                <a:gridCol w="672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4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0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72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15889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№</a:t>
                      </a:r>
                    </a:p>
                  </a:txBody>
                  <a:tcPr marL="0" marR="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Название этапа</a:t>
                      </a:r>
                    </a:p>
                  </a:txBody>
                  <a:tcPr marL="0" marR="7200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Сумма гранта,</a:t>
                      </a:r>
                      <a:r>
                        <a:rPr lang="ru-RU" sz="1800" b="1" cap="none" baseline="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руб.</a:t>
                      </a:r>
                    </a:p>
                  </a:txBody>
                  <a:tcPr marL="0" marR="7200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Сумма </a:t>
                      </a:r>
                      <a:r>
                        <a:rPr lang="ru-RU" sz="1800" b="1" cap="none" dirty="0" err="1">
                          <a:solidFill>
                            <a:schemeClr val="accent1"/>
                          </a:solidFill>
                        </a:rPr>
                        <a:t>софинан-сирования</a:t>
                      </a: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, </a:t>
                      </a:r>
                      <a:r>
                        <a:rPr lang="ru-RU" sz="1800" b="1" cap="none" baseline="0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руб.</a:t>
                      </a:r>
                    </a:p>
                  </a:txBody>
                  <a:tcPr marL="0" marR="7200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Доля </a:t>
                      </a:r>
                      <a:r>
                        <a:rPr lang="ru-RU" sz="1800" b="1" cap="none" dirty="0" err="1">
                          <a:solidFill>
                            <a:schemeClr val="accent1"/>
                          </a:solidFill>
                        </a:rPr>
                        <a:t>софинан-сирования</a:t>
                      </a: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, %</a:t>
                      </a:r>
                    </a:p>
                  </a:txBody>
                  <a:tcPr marL="0" marR="7200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800" b="1" cap="none" dirty="0">
                          <a:solidFill>
                            <a:schemeClr val="accent1"/>
                          </a:solidFill>
                        </a:rPr>
                        <a:t>Общая стоимость, руб.</a:t>
                      </a:r>
                    </a:p>
                  </a:txBody>
                  <a:tcPr marL="0" marR="0" marT="108000" marB="108000" anchor="b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76200"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704"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600" b="1" dirty="0" err="1"/>
                        <a:t>Название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этапа</a:t>
                      </a:r>
                      <a:r>
                        <a:rPr sz="1600" b="1" dirty="0"/>
                        <a:t> 1</a:t>
                      </a:r>
                    </a:p>
                  </a:txBody>
                  <a:tcPr marL="0" marR="7200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6704"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ru-RU" sz="1600" baseline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600" b="1" dirty="0" err="1"/>
                        <a:t>Название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этапа</a:t>
                      </a:r>
                      <a:r>
                        <a:rPr sz="1600" b="1" dirty="0"/>
                        <a:t> 2</a:t>
                      </a:r>
                    </a:p>
                  </a:txBody>
                  <a:tcPr marL="0" marR="7200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6704"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ru-RU" sz="1600" baseline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600" b="1" dirty="0" err="1"/>
                        <a:t>Название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этапа</a:t>
                      </a:r>
                      <a:r>
                        <a:rPr sz="1600" b="1" dirty="0"/>
                        <a:t> 3</a:t>
                      </a:r>
                    </a:p>
                  </a:txBody>
                  <a:tcPr marL="0" marR="7200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6704">
                <a:tc>
                  <a:txBody>
                    <a:bodyPr/>
                    <a:lstStyle/>
                    <a:p>
                      <a:pPr algn="l"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lang="en-US" sz="1600" baseline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i="1"/>
                      </a:pPr>
                      <a:r>
                        <a:rPr sz="1600" b="1" dirty="0" err="1"/>
                        <a:t>Название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этапа</a:t>
                      </a:r>
                      <a:r>
                        <a:rPr sz="1600" b="1" dirty="0"/>
                        <a:t> N</a:t>
                      </a:r>
                    </a:p>
                  </a:txBody>
                  <a:tcPr marL="0" marR="7200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/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endParaRPr dirty="0"/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6704"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 b="1" cap="all"/>
                      </a:pPr>
                      <a:endParaRPr sz="1600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/>
                      </a:pPr>
                      <a:r>
                        <a:rPr lang="ru-RU" sz="1600" b="1" cap="none" baseline="0" dirty="0">
                          <a:solidFill>
                            <a:schemeClr val="bg2"/>
                          </a:solidFill>
                        </a:rPr>
                        <a:t>Итого</a:t>
                      </a:r>
                    </a:p>
                  </a:txBody>
                  <a:tcPr marL="0" marR="72000" marT="108000" marB="108000" anchor="ctr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 b="1" cap="all"/>
                      </a:pP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 b="1" cap="all"/>
                      </a:pP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 b="1" cap="all"/>
                      </a:pP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 marL="0" marR="7200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9553">
                        <a:lnSpc>
                          <a:spcPct val="90000"/>
                        </a:lnSpc>
                        <a:defRPr sz="1800" b="1" cap="all"/>
                      </a:pPr>
                      <a:endParaRPr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108000" marB="108000" horzOverflow="overflow">
                    <a:lnL w="0">
                      <a:noFill/>
                      <a:miter lim="400000"/>
                    </a:lnL>
                    <a:lnR w="0">
                      <a:noFill/>
                      <a:miter lim="4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574080"/>
      </p:ext>
    </p:extLst>
  </p:cSld>
  <p:clrMapOvr>
    <a:masterClrMapping/>
  </p:clrMapOvr>
</p:sld>
</file>

<file path=ppt/theme/theme1.xml><?xml version="1.0" encoding="utf-8"?>
<a:theme xmlns:a="http://schemas.openxmlformats.org/drawingml/2006/main" name="Белая тема">
  <a:themeElements>
    <a:clrScheme name="Другая 10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207FF"/>
      </a:accent1>
      <a:accent2>
        <a:srgbClr val="E8EAF0"/>
      </a:accent2>
      <a:accent3>
        <a:srgbClr val="2812B1"/>
      </a:accent3>
      <a:accent4>
        <a:srgbClr val="0E0066"/>
      </a:accent4>
      <a:accent5>
        <a:srgbClr val="A091FD"/>
      </a:accent5>
      <a:accent6>
        <a:srgbClr val="2AEEFA"/>
      </a:accent6>
      <a:hlink>
        <a:srgbClr val="3207FF"/>
      </a:hlink>
      <a:folHlink>
        <a:srgbClr val="0E0066"/>
      </a:folHlink>
    </a:clrScheme>
    <a:fontScheme name="DM fonts">
      <a:majorFont>
        <a:latin typeface="TT Firs Neue Light"/>
        <a:ea typeface=""/>
        <a:cs typeface=""/>
      </a:majorFont>
      <a:minorFont>
        <a:latin typeface="TT Firs Neu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17944</TotalTime>
  <Words>1447</Words>
  <Application>Microsoft Office PowerPoint</Application>
  <PresentationFormat>Широкоэкранный</PresentationFormat>
  <Paragraphs>274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TT Firs Neue Medium</vt:lpstr>
      <vt:lpstr>Monocraft</vt:lpstr>
      <vt:lpstr>Arial</vt:lpstr>
      <vt:lpstr>Calibri</vt:lpstr>
      <vt:lpstr>Wingdings</vt:lpstr>
      <vt:lpstr>TT Firs Neue</vt:lpstr>
      <vt:lpstr>TT Firs Neue Light</vt:lpstr>
      <vt:lpstr>Белая тема</vt:lpstr>
      <vt:lpstr>Презентация PowerPoint</vt:lpstr>
      <vt:lpstr>Ключевые параметры проекта__</vt:lpstr>
      <vt:lpstr>Резюме проекта__</vt:lpstr>
      <vt:lpstr>Резюме проекта__</vt:lpstr>
      <vt:lpstr>Описание проекта__</vt:lpstr>
      <vt:lpstr>Направления доработок функциональности решения__</vt:lpstr>
      <vt:lpstr>Технологический стек решения__</vt:lpstr>
      <vt:lpstr>Архитектура решения__</vt:lpstr>
      <vt:lpstr>Потенциал тиражирования__</vt:lpstr>
      <vt:lpstr>Конкурентный анализ базового решения*__</vt:lpstr>
      <vt:lpstr>Сравнительный анализ ИТ-решения по итогам доработки*__</vt:lpstr>
      <vt:lpstr>Этапы реализации проекта__</vt:lpstr>
      <vt:lpstr>Ключевые результаты реализации проекта__</vt:lpstr>
      <vt:lpstr>Плановые показатели проекта (обязательные)__</vt:lpstr>
      <vt:lpstr>Плановые показатели проекта (дополнительные)__</vt:lpstr>
      <vt:lpstr>Бюджет проекта__</vt:lpstr>
    </vt:vector>
  </TitlesOfParts>
  <Manager/>
  <Company>PptxGenJS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Fedoseenko Miron</dc:creator>
  <cp:keywords/>
  <dc:description/>
  <cp:lastModifiedBy>1</cp:lastModifiedBy>
  <cp:revision>295</cp:revision>
  <dcterms:created xsi:type="dcterms:W3CDTF">2024-02-20T09:12:49Z</dcterms:created>
  <dcterms:modified xsi:type="dcterms:W3CDTF">2026-03-17T16:59:57Z</dcterms:modified>
  <cp:category/>
</cp:coreProperties>
</file>